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F5E1"/>
          </a:solidFill>
        </a:fill>
      </a:tcStyle>
    </a:wholeTbl>
    <a:band2H>
      <a:tcTxStyle/>
      <a:tcStyle>
        <a:tcBdr/>
        <a:fill>
          <a:solidFill>
            <a:srgbClr val="E6FA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2" d="100"/>
          <a:sy n="112" d="100"/>
        </p:scale>
        <p:origin x="4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15" name="WP138" descr="WP138"/>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6" name="Line"/>
          <p:cNvSpPr/>
          <p:nvPr/>
        </p:nvSpPr>
        <p:spPr>
          <a:xfrm>
            <a:off x="258757" y="1171821"/>
            <a:ext cx="11483982" cy="24908"/>
          </a:xfrm>
          <a:prstGeom prst="line">
            <a:avLst/>
          </a:prstGeom>
          <a:ln w="38100">
            <a:solidFill>
              <a:srgbClr val="FF9900"/>
            </a:solidFill>
            <a:miter/>
            <a:headEnd type="oval"/>
            <a:tailEnd type="oval"/>
          </a:ln>
        </p:spPr>
        <p:txBody>
          <a:bodyPr lIns="45718" tIns="45718" rIns="45718" bIns="45718"/>
          <a:lstStyle/>
          <a:p>
            <a:endParaRPr/>
          </a:p>
        </p:txBody>
      </p:sp>
      <p:sp>
        <p:nvSpPr>
          <p:cNvPr id="17" name="Line"/>
          <p:cNvSpPr/>
          <p:nvPr/>
        </p:nvSpPr>
        <p:spPr>
          <a:xfrm>
            <a:off x="201609" y="6454458"/>
            <a:ext cx="11501446" cy="1"/>
          </a:xfrm>
          <a:prstGeom prst="line">
            <a:avLst/>
          </a:prstGeom>
          <a:ln w="19050">
            <a:solidFill>
              <a:srgbClr val="FF9900"/>
            </a:solidFill>
            <a:miter/>
            <a:headEnd type="oval"/>
            <a:tailEnd type="oval"/>
          </a:ln>
        </p:spPr>
        <p:txBody>
          <a:bodyPr lIns="45718" tIns="45718" rIns="45718" bIns="45718"/>
          <a:lstStyle/>
          <a:p>
            <a:endParaRPr/>
          </a:p>
        </p:txBody>
      </p:sp>
      <p:pic>
        <p:nvPicPr>
          <p:cNvPr id="18" name="A quarter century of Java | Strange Quarks" descr="A quarter century of Java | Strange Quarks"/>
          <p:cNvPicPr>
            <a:picLocks noChangeAspect="1"/>
          </p:cNvPicPr>
          <p:nvPr/>
        </p:nvPicPr>
        <p:blipFill>
          <a:blip r:embed="rId3"/>
          <a:stretch>
            <a:fillRect/>
          </a:stretch>
        </p:blipFill>
        <p:spPr>
          <a:xfrm>
            <a:off x="95250" y="0"/>
            <a:ext cx="1044575" cy="1214438"/>
          </a:xfrm>
          <a:prstGeom prst="rect">
            <a:avLst/>
          </a:prstGeom>
          <a:ln w="12700">
            <a:miter lim="400000"/>
          </a:ln>
        </p:spPr>
      </p:pic>
      <p:sp>
        <p:nvSpPr>
          <p:cNvPr id="19" name="Slide Number"/>
          <p:cNvSpPr txBox="1">
            <a:spLocks noGrp="1"/>
          </p:cNvSpPr>
          <p:nvPr>
            <p:ph type="sldNum" sz="quarter" idx="2"/>
          </p:nvPr>
        </p:nvSpPr>
        <p:spPr>
          <a:xfrm>
            <a:off x="11583388" y="6517552"/>
            <a:ext cx="273652" cy="264252"/>
          </a:xfrm>
          <a:prstGeom prst="rect">
            <a:avLst/>
          </a:prstGeom>
        </p:spPr>
        <p:txBody>
          <a:bodyPr lIns="45718" tIns="45718" rIns="45718" bIns="45718"/>
          <a:lstStyle>
            <a:lvl1pPr>
              <a:defRPr>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109" name="WP138" descr="WP138"/>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10" name="Line"/>
          <p:cNvSpPr/>
          <p:nvPr/>
        </p:nvSpPr>
        <p:spPr>
          <a:xfrm>
            <a:off x="265112" y="2852737"/>
            <a:ext cx="11466514" cy="1"/>
          </a:xfrm>
          <a:prstGeom prst="line">
            <a:avLst/>
          </a:prstGeom>
          <a:ln w="28575">
            <a:solidFill>
              <a:srgbClr val="FF9900"/>
            </a:solidFill>
            <a:miter/>
            <a:headEnd type="oval"/>
            <a:tailEnd type="oval"/>
          </a:ln>
        </p:spPr>
        <p:txBody>
          <a:bodyPr lIns="45718" tIns="45718" rIns="45718" bIns="45718"/>
          <a:lstStyle/>
          <a:p>
            <a:pPr>
              <a:defRPr sz="2800" b="0">
                <a:effectLst>
                  <a:outerShdw blurRad="12700" dist="25400" dir="2700000" rotWithShape="0">
                    <a:srgbClr val="DDDDDD"/>
                  </a:outerShdw>
                </a:effectLst>
              </a:defRPr>
            </a:pPr>
            <a:endParaRPr/>
          </a:p>
        </p:txBody>
      </p:sp>
      <p:pic>
        <p:nvPicPr>
          <p:cNvPr id="111" name="More Dukes – silveira neto" descr="More Dukes – silveira neto"/>
          <p:cNvPicPr>
            <a:picLocks noChangeAspect="1"/>
          </p:cNvPicPr>
          <p:nvPr/>
        </p:nvPicPr>
        <p:blipFill>
          <a:blip r:embed="rId3"/>
          <a:stretch>
            <a:fillRect/>
          </a:stretch>
        </p:blipFill>
        <p:spPr>
          <a:xfrm>
            <a:off x="0" y="714375"/>
            <a:ext cx="2381250" cy="2071689"/>
          </a:xfrm>
          <a:prstGeom prst="rect">
            <a:avLst/>
          </a:prstGeom>
          <a:ln w="12700">
            <a:miter lim="400000"/>
          </a:ln>
        </p:spPr>
      </p:pic>
      <p:sp>
        <p:nvSpPr>
          <p:cNvPr id="112" name="Slide Number"/>
          <p:cNvSpPr txBox="1">
            <a:spLocks noGrp="1"/>
          </p:cNvSpPr>
          <p:nvPr>
            <p:ph type="sldNum" sz="quarter" idx="2"/>
          </p:nvPr>
        </p:nvSpPr>
        <p:spPr>
          <a:xfrm>
            <a:off x="11425378" y="6457297"/>
            <a:ext cx="258623" cy="248304"/>
          </a:xfrm>
          <a:prstGeom prst="rect">
            <a:avLst/>
          </a:prstGeom>
        </p:spPr>
        <p:txBody>
          <a:bodyPr lIns="45718" tIns="45718" rIns="45718" bIns="45718"/>
          <a:lstStyle>
            <a:lvl1pPr>
              <a:defRPr>
                <a:solidFill>
                  <a:srgbClr val="1C1C1C"/>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26" name="WP138" descr="WP138"/>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27" name="Line"/>
          <p:cNvSpPr/>
          <p:nvPr/>
        </p:nvSpPr>
        <p:spPr>
          <a:xfrm>
            <a:off x="322260" y="2852736"/>
            <a:ext cx="11352219" cy="1"/>
          </a:xfrm>
          <a:prstGeom prst="line">
            <a:avLst/>
          </a:prstGeom>
          <a:ln w="28575">
            <a:solidFill>
              <a:srgbClr val="FF9900"/>
            </a:solidFill>
            <a:miter/>
            <a:headEnd type="oval"/>
            <a:tailEnd type="oval"/>
          </a:ln>
        </p:spPr>
        <p:txBody>
          <a:bodyPr lIns="45718" tIns="45718" rIns="45718" bIns="45718"/>
          <a:lstStyle/>
          <a:p>
            <a:endParaRPr/>
          </a:p>
        </p:txBody>
      </p:sp>
      <p:pic>
        <p:nvPicPr>
          <p:cNvPr id="28" name="More Dukes – silveira neto" descr="More Dukes – silveira neto"/>
          <p:cNvPicPr>
            <a:picLocks noChangeAspect="1"/>
          </p:cNvPicPr>
          <p:nvPr/>
        </p:nvPicPr>
        <p:blipFill>
          <a:blip r:embed="rId3"/>
          <a:stretch>
            <a:fillRect/>
          </a:stretch>
        </p:blipFill>
        <p:spPr>
          <a:xfrm>
            <a:off x="0" y="785812"/>
            <a:ext cx="2381250" cy="2071692"/>
          </a:xfrm>
          <a:prstGeom prst="rect">
            <a:avLst/>
          </a:prstGeom>
          <a:ln w="12700">
            <a:miter lim="400000"/>
          </a:ln>
        </p:spPr>
      </p:pic>
      <p:sp>
        <p:nvSpPr>
          <p:cNvPr id="29" name="Slide Number"/>
          <p:cNvSpPr txBox="1">
            <a:spLocks noGrp="1"/>
          </p:cNvSpPr>
          <p:nvPr>
            <p:ph type="sldNum" sz="quarter" idx="2"/>
          </p:nvPr>
        </p:nvSpPr>
        <p:spPr>
          <a:xfrm>
            <a:off x="11410351" y="6441350"/>
            <a:ext cx="273653" cy="264251"/>
          </a:xfrm>
          <a:prstGeom prst="rect">
            <a:avLst/>
          </a:prstGeom>
        </p:spPr>
        <p:txBody>
          <a:bodyPr lIns="45718" tIns="45718" rIns="45718" bIns="45718"/>
          <a:lstStyle>
            <a:lvl1pPr>
              <a:defRPr>
                <a:solidFill>
                  <a:srgbClr val="1C1C1C"/>
                </a:solidFill>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36" name="WP138" descr="WP138"/>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37" name="Line"/>
          <p:cNvSpPr/>
          <p:nvPr/>
        </p:nvSpPr>
        <p:spPr>
          <a:xfrm>
            <a:off x="277806" y="1171862"/>
            <a:ext cx="11445883" cy="24826"/>
          </a:xfrm>
          <a:prstGeom prst="line">
            <a:avLst/>
          </a:prstGeom>
          <a:ln w="38100">
            <a:solidFill>
              <a:srgbClr val="FF9900"/>
            </a:solidFill>
            <a:miter/>
            <a:headEnd type="oval"/>
            <a:tailEnd type="oval"/>
          </a:ln>
        </p:spPr>
        <p:txBody>
          <a:bodyPr lIns="45718" tIns="45718" rIns="45718" bIns="45718"/>
          <a:lstStyle/>
          <a:p>
            <a:endParaRPr/>
          </a:p>
        </p:txBody>
      </p:sp>
      <p:sp>
        <p:nvSpPr>
          <p:cNvPr id="38" name="Line"/>
          <p:cNvSpPr/>
          <p:nvPr/>
        </p:nvSpPr>
        <p:spPr>
          <a:xfrm>
            <a:off x="211135" y="6454458"/>
            <a:ext cx="11482393" cy="1"/>
          </a:xfrm>
          <a:prstGeom prst="line">
            <a:avLst/>
          </a:prstGeom>
          <a:ln w="19050">
            <a:solidFill>
              <a:srgbClr val="FF9900"/>
            </a:solidFill>
            <a:miter/>
            <a:headEnd type="oval"/>
            <a:tailEnd type="oval"/>
          </a:ln>
        </p:spPr>
        <p:txBody>
          <a:bodyPr lIns="45718" tIns="45718" rIns="45718" bIns="45718"/>
          <a:lstStyle/>
          <a:p>
            <a:endParaRPr/>
          </a:p>
        </p:txBody>
      </p:sp>
      <p:pic>
        <p:nvPicPr>
          <p:cNvPr id="39" name="A quarter century of Java | Strange Quarks" descr="A quarter century of Java | Strange Quarks"/>
          <p:cNvPicPr>
            <a:picLocks noChangeAspect="1"/>
          </p:cNvPicPr>
          <p:nvPr/>
        </p:nvPicPr>
        <p:blipFill>
          <a:blip r:embed="rId3"/>
          <a:stretch>
            <a:fillRect/>
          </a:stretch>
        </p:blipFill>
        <p:spPr>
          <a:xfrm>
            <a:off x="95250" y="0"/>
            <a:ext cx="1044575" cy="1214438"/>
          </a:xfrm>
          <a:prstGeom prst="rect">
            <a:avLst/>
          </a:prstGeom>
          <a:ln w="12700">
            <a:miter lim="400000"/>
          </a:ln>
        </p:spPr>
      </p:pic>
      <p:sp>
        <p:nvSpPr>
          <p:cNvPr id="40" name="Slide Number"/>
          <p:cNvSpPr txBox="1">
            <a:spLocks noGrp="1"/>
          </p:cNvSpPr>
          <p:nvPr>
            <p:ph type="sldNum" sz="quarter" idx="2"/>
          </p:nvPr>
        </p:nvSpPr>
        <p:spPr>
          <a:xfrm>
            <a:off x="11583390" y="6517553"/>
            <a:ext cx="273652" cy="264251"/>
          </a:xfrm>
          <a:prstGeom prst="rect">
            <a:avLst/>
          </a:prstGeom>
        </p:spPr>
        <p:txBody>
          <a:bodyPr lIns="45718" tIns="45718" rIns="45718" bIns="45718"/>
          <a:lstStyle>
            <a:lvl1pPr>
              <a:defRPr>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47" name="WP138" descr="WP138"/>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48" name="Line"/>
          <p:cNvSpPr/>
          <p:nvPr/>
        </p:nvSpPr>
        <p:spPr>
          <a:xfrm>
            <a:off x="336547" y="2852732"/>
            <a:ext cx="11323646" cy="7"/>
          </a:xfrm>
          <a:prstGeom prst="line">
            <a:avLst/>
          </a:prstGeom>
          <a:ln w="28575">
            <a:solidFill>
              <a:srgbClr val="FF9900"/>
            </a:solidFill>
            <a:miter/>
            <a:headEnd type="oval"/>
            <a:tailEnd type="oval"/>
          </a:ln>
        </p:spPr>
        <p:txBody>
          <a:bodyPr lIns="45718" tIns="45718" rIns="45718" bIns="45718"/>
          <a:lstStyle/>
          <a:p>
            <a:endParaRPr/>
          </a:p>
        </p:txBody>
      </p:sp>
      <p:pic>
        <p:nvPicPr>
          <p:cNvPr id="49" name="More Dukes – silveira neto" descr="More Dukes – silveira neto"/>
          <p:cNvPicPr>
            <a:picLocks noChangeAspect="1"/>
          </p:cNvPicPr>
          <p:nvPr/>
        </p:nvPicPr>
        <p:blipFill>
          <a:blip r:embed="rId3"/>
          <a:stretch>
            <a:fillRect/>
          </a:stretch>
        </p:blipFill>
        <p:spPr>
          <a:xfrm>
            <a:off x="0" y="785812"/>
            <a:ext cx="2381250" cy="2071692"/>
          </a:xfrm>
          <a:prstGeom prst="rect">
            <a:avLst/>
          </a:prstGeom>
          <a:ln w="12700">
            <a:miter lim="400000"/>
          </a:ln>
        </p:spPr>
      </p:pic>
      <p:sp>
        <p:nvSpPr>
          <p:cNvPr id="50" name="Slide Number"/>
          <p:cNvSpPr txBox="1">
            <a:spLocks noGrp="1"/>
          </p:cNvSpPr>
          <p:nvPr>
            <p:ph type="sldNum" sz="quarter" idx="2"/>
          </p:nvPr>
        </p:nvSpPr>
        <p:spPr>
          <a:xfrm>
            <a:off x="11410352" y="6441350"/>
            <a:ext cx="273652" cy="264251"/>
          </a:xfrm>
          <a:prstGeom prst="rect">
            <a:avLst/>
          </a:prstGeom>
        </p:spPr>
        <p:txBody>
          <a:bodyPr lIns="45718" tIns="45718" rIns="45718" bIns="45718"/>
          <a:lstStyle>
            <a:lvl1pPr>
              <a:defRPr>
                <a:solidFill>
                  <a:srgbClr val="1C1C1C"/>
                </a:solidFill>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57" name="WP138" descr="WP138"/>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58" name="Line"/>
          <p:cNvSpPr/>
          <p:nvPr/>
        </p:nvSpPr>
        <p:spPr>
          <a:xfrm>
            <a:off x="293686" y="2852737"/>
            <a:ext cx="11409367" cy="1"/>
          </a:xfrm>
          <a:prstGeom prst="line">
            <a:avLst/>
          </a:prstGeom>
          <a:ln w="28575">
            <a:solidFill>
              <a:srgbClr val="FF9900"/>
            </a:solidFill>
            <a:miter/>
            <a:headEnd type="oval"/>
            <a:tailEnd type="oval"/>
          </a:ln>
        </p:spPr>
        <p:txBody>
          <a:bodyPr lIns="45718" tIns="45718" rIns="45718" bIns="45718"/>
          <a:lstStyle/>
          <a:p>
            <a:endParaRPr/>
          </a:p>
        </p:txBody>
      </p:sp>
      <p:pic>
        <p:nvPicPr>
          <p:cNvPr id="59" name="More Dukes – silveira neto" descr="More Dukes – silveira neto"/>
          <p:cNvPicPr>
            <a:picLocks noChangeAspect="1"/>
          </p:cNvPicPr>
          <p:nvPr/>
        </p:nvPicPr>
        <p:blipFill>
          <a:blip r:embed="rId3"/>
          <a:stretch>
            <a:fillRect/>
          </a:stretch>
        </p:blipFill>
        <p:spPr>
          <a:xfrm>
            <a:off x="0" y="785812"/>
            <a:ext cx="2381250" cy="2071691"/>
          </a:xfrm>
          <a:prstGeom prst="rect">
            <a:avLst/>
          </a:prstGeom>
          <a:ln w="12700">
            <a:miter lim="400000"/>
          </a:ln>
        </p:spPr>
      </p:pic>
      <p:sp>
        <p:nvSpPr>
          <p:cNvPr id="60" name="Slide Number"/>
          <p:cNvSpPr txBox="1">
            <a:spLocks noGrp="1"/>
          </p:cNvSpPr>
          <p:nvPr>
            <p:ph type="sldNum" sz="quarter" idx="2"/>
          </p:nvPr>
        </p:nvSpPr>
        <p:spPr>
          <a:xfrm>
            <a:off x="11425381" y="6457299"/>
            <a:ext cx="258620" cy="248302"/>
          </a:xfrm>
          <a:prstGeom prst="rect">
            <a:avLst/>
          </a:prstGeom>
        </p:spPr>
        <p:txBody>
          <a:bodyPr lIns="45718" tIns="45718" rIns="45718" bIns="45718"/>
          <a:lstStyle>
            <a:lvl1pPr>
              <a:defRPr>
                <a:solidFill>
                  <a:srgbClr val="1C1C1C"/>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67" name="WP138" descr="WP138"/>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68" name="Line"/>
          <p:cNvSpPr/>
          <p:nvPr/>
        </p:nvSpPr>
        <p:spPr>
          <a:xfrm>
            <a:off x="293686" y="2852737"/>
            <a:ext cx="11409367" cy="1"/>
          </a:xfrm>
          <a:prstGeom prst="line">
            <a:avLst/>
          </a:prstGeom>
          <a:ln w="28575">
            <a:solidFill>
              <a:srgbClr val="FF9900"/>
            </a:solidFill>
            <a:miter/>
            <a:headEnd type="oval"/>
            <a:tailEnd type="oval"/>
          </a:ln>
        </p:spPr>
        <p:txBody>
          <a:bodyPr lIns="45718" tIns="45718" rIns="45718" bIns="45718"/>
          <a:lstStyle/>
          <a:p>
            <a:endParaRPr/>
          </a:p>
        </p:txBody>
      </p:sp>
      <p:pic>
        <p:nvPicPr>
          <p:cNvPr id="69" name="More Dukes – silveira neto" descr="More Dukes – silveira neto"/>
          <p:cNvPicPr>
            <a:picLocks noChangeAspect="1"/>
          </p:cNvPicPr>
          <p:nvPr/>
        </p:nvPicPr>
        <p:blipFill>
          <a:blip r:embed="rId3"/>
          <a:stretch>
            <a:fillRect/>
          </a:stretch>
        </p:blipFill>
        <p:spPr>
          <a:xfrm>
            <a:off x="0" y="785812"/>
            <a:ext cx="2381250" cy="2071691"/>
          </a:xfrm>
          <a:prstGeom prst="rect">
            <a:avLst/>
          </a:prstGeom>
          <a:ln w="12700">
            <a:miter lim="400000"/>
          </a:ln>
        </p:spPr>
      </p:pic>
      <p:sp>
        <p:nvSpPr>
          <p:cNvPr id="70" name="Slide Number"/>
          <p:cNvSpPr txBox="1">
            <a:spLocks noGrp="1"/>
          </p:cNvSpPr>
          <p:nvPr>
            <p:ph type="sldNum" sz="quarter" idx="2"/>
          </p:nvPr>
        </p:nvSpPr>
        <p:spPr>
          <a:xfrm>
            <a:off x="11425381" y="6457299"/>
            <a:ext cx="258620" cy="248302"/>
          </a:xfrm>
          <a:prstGeom prst="rect">
            <a:avLst/>
          </a:prstGeom>
        </p:spPr>
        <p:txBody>
          <a:bodyPr lIns="45718" tIns="45718" rIns="45718" bIns="45718"/>
          <a:lstStyle>
            <a:lvl1pPr>
              <a:defRPr>
                <a:solidFill>
                  <a:srgbClr val="1C1C1C"/>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77" name="WP138" descr="WP138"/>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78" name="Line"/>
          <p:cNvSpPr/>
          <p:nvPr/>
        </p:nvSpPr>
        <p:spPr>
          <a:xfrm>
            <a:off x="182561" y="1171656"/>
            <a:ext cx="11636377" cy="25238"/>
          </a:xfrm>
          <a:prstGeom prst="line">
            <a:avLst/>
          </a:prstGeom>
          <a:ln w="38100">
            <a:solidFill>
              <a:srgbClr val="FF9900"/>
            </a:solidFill>
            <a:miter/>
            <a:headEnd type="oval"/>
            <a:tailEnd type="oval"/>
          </a:ln>
        </p:spPr>
        <p:txBody>
          <a:bodyPr lIns="45718" tIns="45718" rIns="45718" bIns="45718"/>
          <a:lstStyle/>
          <a:p>
            <a:endParaRPr/>
          </a:p>
        </p:txBody>
      </p:sp>
      <p:sp>
        <p:nvSpPr>
          <p:cNvPr id="79" name="Line"/>
          <p:cNvSpPr/>
          <p:nvPr/>
        </p:nvSpPr>
        <p:spPr>
          <a:xfrm>
            <a:off x="163512" y="6454457"/>
            <a:ext cx="11577640" cy="1"/>
          </a:xfrm>
          <a:prstGeom prst="line">
            <a:avLst/>
          </a:prstGeom>
          <a:ln w="19050">
            <a:solidFill>
              <a:srgbClr val="FF9900"/>
            </a:solidFill>
            <a:miter/>
            <a:headEnd type="oval"/>
            <a:tailEnd type="oval"/>
          </a:ln>
        </p:spPr>
        <p:txBody>
          <a:bodyPr lIns="45718" tIns="45718" rIns="45718" bIns="45718"/>
          <a:lstStyle/>
          <a:p>
            <a:endParaRPr/>
          </a:p>
        </p:txBody>
      </p:sp>
      <p:pic>
        <p:nvPicPr>
          <p:cNvPr id="80" name="A quarter century of Java | Strange Quarks" descr="A quarter century of Java | Strange Quarks"/>
          <p:cNvPicPr>
            <a:picLocks noChangeAspect="1"/>
          </p:cNvPicPr>
          <p:nvPr/>
        </p:nvPicPr>
        <p:blipFill>
          <a:blip r:embed="rId3"/>
          <a:stretch>
            <a:fillRect/>
          </a:stretch>
        </p:blipFill>
        <p:spPr>
          <a:xfrm>
            <a:off x="95250" y="0"/>
            <a:ext cx="1044575" cy="1214438"/>
          </a:xfrm>
          <a:prstGeom prst="rect">
            <a:avLst/>
          </a:prstGeom>
          <a:ln w="12700">
            <a:miter lim="400000"/>
          </a:ln>
        </p:spPr>
      </p:pic>
      <p:sp>
        <p:nvSpPr>
          <p:cNvPr id="81" name="Slide Number"/>
          <p:cNvSpPr txBox="1">
            <a:spLocks noGrp="1"/>
          </p:cNvSpPr>
          <p:nvPr>
            <p:ph type="sldNum" sz="quarter" idx="2"/>
          </p:nvPr>
        </p:nvSpPr>
        <p:spPr>
          <a:xfrm>
            <a:off x="11598416" y="6533497"/>
            <a:ext cx="258623" cy="248304"/>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88" name="WP138" descr="WP138"/>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89" name="Line"/>
          <p:cNvSpPr/>
          <p:nvPr/>
        </p:nvSpPr>
        <p:spPr>
          <a:xfrm>
            <a:off x="265112" y="2852737"/>
            <a:ext cx="11466514" cy="1"/>
          </a:xfrm>
          <a:prstGeom prst="line">
            <a:avLst/>
          </a:prstGeom>
          <a:ln w="28575">
            <a:solidFill>
              <a:srgbClr val="FF9900"/>
            </a:solidFill>
            <a:miter/>
            <a:headEnd type="oval"/>
            <a:tailEnd type="oval"/>
          </a:ln>
        </p:spPr>
        <p:txBody>
          <a:bodyPr lIns="45718" tIns="45718" rIns="45718" bIns="45718"/>
          <a:lstStyle/>
          <a:p>
            <a:endParaRPr/>
          </a:p>
        </p:txBody>
      </p:sp>
      <p:pic>
        <p:nvPicPr>
          <p:cNvPr id="90" name="More Dukes – silveira neto" descr="More Dukes – silveira neto"/>
          <p:cNvPicPr>
            <a:picLocks noChangeAspect="1"/>
          </p:cNvPicPr>
          <p:nvPr/>
        </p:nvPicPr>
        <p:blipFill>
          <a:blip r:embed="rId3"/>
          <a:stretch>
            <a:fillRect/>
          </a:stretch>
        </p:blipFill>
        <p:spPr>
          <a:xfrm>
            <a:off x="0" y="714375"/>
            <a:ext cx="2381250" cy="2071689"/>
          </a:xfrm>
          <a:prstGeom prst="rect">
            <a:avLst/>
          </a:prstGeom>
          <a:ln w="12700">
            <a:miter lim="400000"/>
          </a:ln>
        </p:spPr>
      </p:pic>
      <p:sp>
        <p:nvSpPr>
          <p:cNvPr id="91" name="Slide Number"/>
          <p:cNvSpPr txBox="1">
            <a:spLocks noGrp="1"/>
          </p:cNvSpPr>
          <p:nvPr>
            <p:ph type="sldNum" sz="quarter" idx="2"/>
          </p:nvPr>
        </p:nvSpPr>
        <p:spPr>
          <a:xfrm>
            <a:off x="11425378" y="6457297"/>
            <a:ext cx="258623" cy="248304"/>
          </a:xfrm>
          <a:prstGeom prst="rect">
            <a:avLst/>
          </a:prstGeom>
        </p:spPr>
        <p:txBody>
          <a:bodyPr lIns="45718" tIns="45718" rIns="45718" bIns="45718"/>
          <a:lstStyle>
            <a:lvl1pPr>
              <a:defRPr>
                <a:solidFill>
                  <a:srgbClr val="1C1C1C"/>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98" name="WP138" descr="WP138"/>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99" name="Line"/>
          <p:cNvSpPr/>
          <p:nvPr/>
        </p:nvSpPr>
        <p:spPr>
          <a:xfrm>
            <a:off x="182561" y="1171656"/>
            <a:ext cx="11636377" cy="25238"/>
          </a:xfrm>
          <a:prstGeom prst="line">
            <a:avLst/>
          </a:prstGeom>
          <a:ln w="38100">
            <a:solidFill>
              <a:srgbClr val="FF9900"/>
            </a:solidFill>
            <a:miter/>
            <a:headEnd type="oval"/>
            <a:tailEnd type="oval"/>
          </a:ln>
        </p:spPr>
        <p:txBody>
          <a:bodyPr lIns="45718" tIns="45718" rIns="45718" bIns="45718"/>
          <a:lstStyle/>
          <a:p>
            <a:pPr>
              <a:defRPr sz="2800" b="0">
                <a:effectLst>
                  <a:outerShdw blurRad="12700" dist="25400" dir="2700000" rotWithShape="0">
                    <a:srgbClr val="DDDDDD"/>
                  </a:outerShdw>
                </a:effectLst>
              </a:defRPr>
            </a:pPr>
            <a:endParaRPr/>
          </a:p>
        </p:txBody>
      </p:sp>
      <p:sp>
        <p:nvSpPr>
          <p:cNvPr id="100" name="Line"/>
          <p:cNvSpPr/>
          <p:nvPr/>
        </p:nvSpPr>
        <p:spPr>
          <a:xfrm>
            <a:off x="163512" y="6454457"/>
            <a:ext cx="11577640" cy="1"/>
          </a:xfrm>
          <a:prstGeom prst="line">
            <a:avLst/>
          </a:prstGeom>
          <a:ln w="19050">
            <a:solidFill>
              <a:srgbClr val="FF9900"/>
            </a:solidFill>
            <a:miter/>
            <a:headEnd type="oval"/>
            <a:tailEnd type="oval"/>
          </a:ln>
        </p:spPr>
        <p:txBody>
          <a:bodyPr lIns="45718" tIns="45718" rIns="45718" bIns="45718"/>
          <a:lstStyle/>
          <a:p>
            <a:pPr>
              <a:defRPr sz="2800" b="0">
                <a:effectLst>
                  <a:outerShdw blurRad="12700" dist="25400" dir="2700000" rotWithShape="0">
                    <a:srgbClr val="DDDDDD"/>
                  </a:outerShdw>
                </a:effectLst>
              </a:defRPr>
            </a:pPr>
            <a:endParaRPr/>
          </a:p>
        </p:txBody>
      </p:sp>
      <p:pic>
        <p:nvPicPr>
          <p:cNvPr id="101" name="A quarter century of Java | Strange Quarks" descr="A quarter century of Java | Strange Quarks"/>
          <p:cNvPicPr>
            <a:picLocks noChangeAspect="1"/>
          </p:cNvPicPr>
          <p:nvPr/>
        </p:nvPicPr>
        <p:blipFill>
          <a:blip r:embed="rId3"/>
          <a:stretch>
            <a:fillRect/>
          </a:stretch>
        </p:blipFill>
        <p:spPr>
          <a:xfrm>
            <a:off x="95250" y="0"/>
            <a:ext cx="1044575" cy="1214438"/>
          </a:xfrm>
          <a:prstGeom prst="rect">
            <a:avLst/>
          </a:prstGeom>
          <a:ln w="12700">
            <a:miter lim="400000"/>
          </a:ln>
        </p:spPr>
      </p:pic>
      <p:sp>
        <p:nvSpPr>
          <p:cNvPr id="102" name="Slide Number"/>
          <p:cNvSpPr txBox="1">
            <a:spLocks noGrp="1"/>
          </p:cNvSpPr>
          <p:nvPr>
            <p:ph type="sldNum" sz="quarter" idx="2"/>
          </p:nvPr>
        </p:nvSpPr>
        <p:spPr>
          <a:xfrm>
            <a:off x="11598416" y="6533497"/>
            <a:ext cx="258623" cy="248304"/>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WP138" descr="WP138"/>
          <p:cNvPicPr>
            <a:picLocks noChangeAspect="1"/>
          </p:cNvPicPr>
          <p:nvPr/>
        </p:nvPicPr>
        <p:blipFill>
          <a:blip r:embed="rId13"/>
          <a:stretch>
            <a:fillRect/>
          </a:stretch>
        </p:blipFill>
        <p:spPr>
          <a:xfrm>
            <a:off x="0" y="0"/>
            <a:ext cx="12192000" cy="6858000"/>
          </a:xfrm>
          <a:prstGeom prst="rect">
            <a:avLst/>
          </a:prstGeom>
          <a:ln w="12700">
            <a:miter lim="400000"/>
          </a:ln>
        </p:spPr>
      </p:pic>
      <p:sp>
        <p:nvSpPr>
          <p:cNvPr id="3" name="Line"/>
          <p:cNvSpPr/>
          <p:nvPr/>
        </p:nvSpPr>
        <p:spPr>
          <a:xfrm>
            <a:off x="163512" y="1171617"/>
            <a:ext cx="11674477" cy="25316"/>
          </a:xfrm>
          <a:prstGeom prst="line">
            <a:avLst/>
          </a:prstGeom>
          <a:ln w="38100">
            <a:solidFill>
              <a:srgbClr val="FF9900"/>
            </a:solidFill>
            <a:miter/>
            <a:headEnd type="oval"/>
            <a:tailEnd type="oval"/>
          </a:ln>
        </p:spPr>
        <p:txBody>
          <a:bodyPr lIns="45719" rIns="45719"/>
          <a:lstStyle/>
          <a:p>
            <a:pPr>
              <a:defRPr>
                <a:latin typeface="Calibri"/>
                <a:ea typeface="Calibri"/>
                <a:cs typeface="Calibri"/>
                <a:sym typeface="Calibri"/>
              </a:defRPr>
            </a:pPr>
            <a:endParaRPr/>
          </a:p>
        </p:txBody>
      </p:sp>
      <p:sp>
        <p:nvSpPr>
          <p:cNvPr id="4" name="Line"/>
          <p:cNvSpPr/>
          <p:nvPr/>
        </p:nvSpPr>
        <p:spPr>
          <a:xfrm>
            <a:off x="153987" y="6454457"/>
            <a:ext cx="11596688" cy="1"/>
          </a:xfrm>
          <a:prstGeom prst="line">
            <a:avLst/>
          </a:prstGeom>
          <a:ln w="19050">
            <a:solidFill>
              <a:srgbClr val="FF9900"/>
            </a:solidFill>
            <a:miter/>
            <a:headEnd type="oval"/>
            <a:tailEnd type="oval"/>
          </a:ln>
        </p:spPr>
        <p:txBody>
          <a:bodyPr lIns="45719" rIns="45719"/>
          <a:lstStyle/>
          <a:p>
            <a:pPr>
              <a:defRPr>
                <a:latin typeface="Calibri"/>
                <a:ea typeface="Calibri"/>
                <a:cs typeface="Calibri"/>
                <a:sym typeface="Calibri"/>
              </a:defRPr>
            </a:pPr>
            <a:endParaRPr/>
          </a:p>
        </p:txBody>
      </p:sp>
      <p:pic>
        <p:nvPicPr>
          <p:cNvPr id="5" name="A quarter century of Java | Strange Quarks" descr="A quarter century of Java | Strange Quarks"/>
          <p:cNvPicPr>
            <a:picLocks noChangeAspect="1"/>
          </p:cNvPicPr>
          <p:nvPr/>
        </p:nvPicPr>
        <p:blipFill>
          <a:blip r:embed="rId14"/>
          <a:stretch>
            <a:fillRect/>
          </a:stretch>
        </p:blipFill>
        <p:spPr>
          <a:xfrm>
            <a:off x="95250" y="0"/>
            <a:ext cx="1044575" cy="1214438"/>
          </a:xfrm>
          <a:prstGeom prst="rect">
            <a:avLst/>
          </a:prstGeom>
          <a:ln w="12700">
            <a:miter lim="400000"/>
          </a:ln>
        </p:spPr>
      </p:pic>
      <p:sp>
        <p:nvSpPr>
          <p:cNvPr id="6" name="Slide Number"/>
          <p:cNvSpPr txBox="1">
            <a:spLocks noGrp="1"/>
          </p:cNvSpPr>
          <p:nvPr>
            <p:ph type="sldNum" sz="quarter" idx="2"/>
          </p:nvPr>
        </p:nvSpPr>
        <p:spPr>
          <a:xfrm>
            <a:off x="11598413" y="6533495"/>
            <a:ext cx="258625" cy="248306"/>
          </a:xfrm>
          <a:prstGeom prst="rect">
            <a:avLst/>
          </a:prstGeom>
          <a:ln w="12700">
            <a:miter lim="400000"/>
          </a:ln>
        </p:spPr>
        <p:txBody>
          <a:bodyPr wrap="none" lIns="45719" rIns="45719" anchor="b">
            <a:spAutoFit/>
          </a:bodyPr>
          <a:lstStyle>
            <a:lvl1pPr algn="r">
              <a:defRPr sz="1200" b="0">
                <a:latin typeface="Calibri"/>
                <a:ea typeface="Calibri"/>
                <a:cs typeface="Calibri"/>
                <a:sym typeface="Calibri"/>
              </a:defRPr>
            </a:lvl1pPr>
          </a:lstStyle>
          <a:p>
            <a:fld id="{86CB4B4D-7CA3-9044-876B-883B54F8677D}" type="slidenum">
              <a:t>‹#›</a:t>
            </a:fld>
            <a:endParaRPr/>
          </a:p>
        </p:txBody>
      </p:sp>
      <p:sp>
        <p:nvSpPr>
          <p:cNvPr id="7" name="Title Text"/>
          <p:cNvSpPr txBox="1">
            <a:spLocks noGrp="1"/>
          </p:cNvSpPr>
          <p:nvPr>
            <p:ph type="title"/>
          </p:nvPr>
        </p:nvSpPr>
        <p:spPr>
          <a:xfrm>
            <a:off x="609600" y="0"/>
            <a:ext cx="10972800" cy="1417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lstStyle/>
          <a:p>
            <a:r>
              <a:t>Title Text</a:t>
            </a:r>
          </a:p>
        </p:txBody>
      </p:sp>
      <p:sp>
        <p:nvSpPr>
          <p:cNvPr id="8"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latinLnBrk="0">
        <a:lnSpc>
          <a:spcPct val="100000"/>
        </a:lnSpc>
        <a:spcBef>
          <a:spcPts val="0"/>
        </a:spcBef>
        <a:spcAft>
          <a:spcPts val="0"/>
        </a:spcAft>
        <a:buClrTx/>
        <a:buSzTx/>
        <a:buFontTx/>
        <a:buNone/>
        <a:tabLst/>
        <a:defRPr sz="4000" b="1" i="0" u="none" strike="noStrike" cap="none" spc="0" baseline="0">
          <a:solidFill>
            <a:srgbClr val="333399"/>
          </a:solidFill>
          <a:uFillTx/>
          <a:latin typeface="Calibri"/>
          <a:ea typeface="Calibri"/>
          <a:cs typeface="Calibri"/>
          <a:sym typeface="Calibri"/>
        </a:defRPr>
      </a:lvl1pPr>
      <a:lvl2pPr marL="0" marR="0" indent="0" algn="l" defTabSz="914400" latinLnBrk="0">
        <a:lnSpc>
          <a:spcPct val="100000"/>
        </a:lnSpc>
        <a:spcBef>
          <a:spcPts val="0"/>
        </a:spcBef>
        <a:spcAft>
          <a:spcPts val="0"/>
        </a:spcAft>
        <a:buClrTx/>
        <a:buSzTx/>
        <a:buFontTx/>
        <a:buNone/>
        <a:tabLst/>
        <a:defRPr sz="4000" b="1" i="0" u="none" strike="noStrike" cap="none" spc="0" baseline="0">
          <a:solidFill>
            <a:srgbClr val="333399"/>
          </a:solidFill>
          <a:uFillTx/>
          <a:latin typeface="Calibri"/>
          <a:ea typeface="Calibri"/>
          <a:cs typeface="Calibri"/>
          <a:sym typeface="Calibri"/>
        </a:defRPr>
      </a:lvl2pPr>
      <a:lvl3pPr marL="0" marR="0" indent="0" algn="l" defTabSz="914400" latinLnBrk="0">
        <a:lnSpc>
          <a:spcPct val="100000"/>
        </a:lnSpc>
        <a:spcBef>
          <a:spcPts val="0"/>
        </a:spcBef>
        <a:spcAft>
          <a:spcPts val="0"/>
        </a:spcAft>
        <a:buClrTx/>
        <a:buSzTx/>
        <a:buFontTx/>
        <a:buNone/>
        <a:tabLst/>
        <a:defRPr sz="4000" b="1" i="0" u="none" strike="noStrike" cap="none" spc="0" baseline="0">
          <a:solidFill>
            <a:srgbClr val="333399"/>
          </a:solidFill>
          <a:uFillTx/>
          <a:latin typeface="Calibri"/>
          <a:ea typeface="Calibri"/>
          <a:cs typeface="Calibri"/>
          <a:sym typeface="Calibri"/>
        </a:defRPr>
      </a:lvl3pPr>
      <a:lvl4pPr marL="0" marR="0" indent="0" algn="l" defTabSz="914400" latinLnBrk="0">
        <a:lnSpc>
          <a:spcPct val="100000"/>
        </a:lnSpc>
        <a:spcBef>
          <a:spcPts val="0"/>
        </a:spcBef>
        <a:spcAft>
          <a:spcPts val="0"/>
        </a:spcAft>
        <a:buClrTx/>
        <a:buSzTx/>
        <a:buFontTx/>
        <a:buNone/>
        <a:tabLst/>
        <a:defRPr sz="4000" b="1" i="0" u="none" strike="noStrike" cap="none" spc="0" baseline="0">
          <a:solidFill>
            <a:srgbClr val="333399"/>
          </a:solidFill>
          <a:uFillTx/>
          <a:latin typeface="Calibri"/>
          <a:ea typeface="Calibri"/>
          <a:cs typeface="Calibri"/>
          <a:sym typeface="Calibri"/>
        </a:defRPr>
      </a:lvl4pPr>
      <a:lvl5pPr marL="0" marR="0" indent="0" algn="l" defTabSz="914400" latinLnBrk="0">
        <a:lnSpc>
          <a:spcPct val="100000"/>
        </a:lnSpc>
        <a:spcBef>
          <a:spcPts val="0"/>
        </a:spcBef>
        <a:spcAft>
          <a:spcPts val="0"/>
        </a:spcAft>
        <a:buClrTx/>
        <a:buSzTx/>
        <a:buFontTx/>
        <a:buNone/>
        <a:tabLst/>
        <a:defRPr sz="4000" b="1" i="0" u="none" strike="noStrike" cap="none" spc="0" baseline="0">
          <a:solidFill>
            <a:srgbClr val="333399"/>
          </a:solidFill>
          <a:uFillTx/>
          <a:latin typeface="Calibri"/>
          <a:ea typeface="Calibri"/>
          <a:cs typeface="Calibri"/>
          <a:sym typeface="Calibri"/>
        </a:defRPr>
      </a:lvl5pPr>
      <a:lvl6pPr marL="0" marR="0" indent="457200" algn="l" defTabSz="914400" latinLnBrk="0">
        <a:lnSpc>
          <a:spcPct val="100000"/>
        </a:lnSpc>
        <a:spcBef>
          <a:spcPts val="0"/>
        </a:spcBef>
        <a:spcAft>
          <a:spcPts val="0"/>
        </a:spcAft>
        <a:buClrTx/>
        <a:buSzTx/>
        <a:buFontTx/>
        <a:buNone/>
        <a:tabLst/>
        <a:defRPr sz="4000" b="1" i="0" u="none" strike="noStrike" cap="none" spc="0" baseline="0">
          <a:solidFill>
            <a:srgbClr val="333399"/>
          </a:solidFill>
          <a:uFillTx/>
          <a:latin typeface="Calibri"/>
          <a:ea typeface="Calibri"/>
          <a:cs typeface="Calibri"/>
          <a:sym typeface="Calibri"/>
        </a:defRPr>
      </a:lvl6pPr>
      <a:lvl7pPr marL="0" marR="0" indent="914400" algn="l" defTabSz="914400" latinLnBrk="0">
        <a:lnSpc>
          <a:spcPct val="100000"/>
        </a:lnSpc>
        <a:spcBef>
          <a:spcPts val="0"/>
        </a:spcBef>
        <a:spcAft>
          <a:spcPts val="0"/>
        </a:spcAft>
        <a:buClrTx/>
        <a:buSzTx/>
        <a:buFontTx/>
        <a:buNone/>
        <a:tabLst/>
        <a:defRPr sz="4000" b="1" i="0" u="none" strike="noStrike" cap="none" spc="0" baseline="0">
          <a:solidFill>
            <a:srgbClr val="333399"/>
          </a:solidFill>
          <a:uFillTx/>
          <a:latin typeface="Calibri"/>
          <a:ea typeface="Calibri"/>
          <a:cs typeface="Calibri"/>
          <a:sym typeface="Calibri"/>
        </a:defRPr>
      </a:lvl7pPr>
      <a:lvl8pPr marL="0" marR="0" indent="1371600" algn="l" defTabSz="914400" latinLnBrk="0">
        <a:lnSpc>
          <a:spcPct val="100000"/>
        </a:lnSpc>
        <a:spcBef>
          <a:spcPts val="0"/>
        </a:spcBef>
        <a:spcAft>
          <a:spcPts val="0"/>
        </a:spcAft>
        <a:buClrTx/>
        <a:buSzTx/>
        <a:buFontTx/>
        <a:buNone/>
        <a:tabLst/>
        <a:defRPr sz="4000" b="1" i="0" u="none" strike="noStrike" cap="none" spc="0" baseline="0">
          <a:solidFill>
            <a:srgbClr val="333399"/>
          </a:solidFill>
          <a:uFillTx/>
          <a:latin typeface="Calibri"/>
          <a:ea typeface="Calibri"/>
          <a:cs typeface="Calibri"/>
          <a:sym typeface="Calibri"/>
        </a:defRPr>
      </a:lvl8pPr>
      <a:lvl9pPr marL="0" marR="0" indent="1828800" algn="l" defTabSz="914400" latinLnBrk="0">
        <a:lnSpc>
          <a:spcPct val="100000"/>
        </a:lnSpc>
        <a:spcBef>
          <a:spcPts val="0"/>
        </a:spcBef>
        <a:spcAft>
          <a:spcPts val="0"/>
        </a:spcAft>
        <a:buClrTx/>
        <a:buSzTx/>
        <a:buFontTx/>
        <a:buNone/>
        <a:tabLst/>
        <a:defRPr sz="4000" b="1" i="0" u="none" strike="noStrike" cap="none" spc="0" baseline="0">
          <a:solidFill>
            <a:srgbClr val="333399"/>
          </a:solidFill>
          <a:uFillTx/>
          <a:latin typeface="Calibri"/>
          <a:ea typeface="Calibri"/>
          <a:cs typeface="Calibri"/>
          <a:sym typeface="Calibri"/>
        </a:defRPr>
      </a:lvl9pPr>
    </p:titleStyle>
    <p:bodyStyle>
      <a:lvl1pPr marL="342900" marR="0" indent="-342900" algn="l" defTabSz="914400" latinLnBrk="0">
        <a:lnSpc>
          <a:spcPct val="100000"/>
        </a:lnSpc>
        <a:spcBef>
          <a:spcPts val="700"/>
        </a:spcBef>
        <a:spcAft>
          <a:spcPts val="0"/>
        </a:spcAft>
        <a:buClr>
          <a:srgbClr val="3333CC"/>
        </a:buClr>
        <a:buSzPct val="60000"/>
        <a:buFontTx/>
        <a:buChar char="■"/>
        <a:tabLst/>
        <a:defRPr sz="3200" b="0" i="0" u="none" strike="noStrike" cap="none" spc="0" baseline="0">
          <a:solidFill>
            <a:srgbClr val="000000"/>
          </a:solidFill>
          <a:uFillTx/>
          <a:latin typeface="Calibri"/>
          <a:ea typeface="Calibri"/>
          <a:cs typeface="Calibri"/>
          <a:sym typeface="Calibri"/>
        </a:defRPr>
      </a:lvl1pPr>
      <a:lvl2pPr marL="783771" marR="0" indent="-326571" algn="l" defTabSz="914400" latinLnBrk="0">
        <a:lnSpc>
          <a:spcPct val="100000"/>
        </a:lnSpc>
        <a:spcBef>
          <a:spcPts val="700"/>
        </a:spcBef>
        <a:spcAft>
          <a:spcPts val="0"/>
        </a:spcAft>
        <a:buClr>
          <a:srgbClr val="3333CC"/>
        </a:buClr>
        <a:buSzPct val="55000"/>
        <a:buFontTx/>
        <a:buChar char="■"/>
        <a:tabLst/>
        <a:defRPr sz="3200" b="0" i="0" u="none" strike="noStrike" cap="none" spc="0" baseline="0">
          <a:solidFill>
            <a:srgbClr val="000000"/>
          </a:solidFill>
          <a:uFillTx/>
          <a:latin typeface="Calibri"/>
          <a:ea typeface="Calibri"/>
          <a:cs typeface="Calibri"/>
          <a:sym typeface="Calibri"/>
        </a:defRPr>
      </a:lvl2pPr>
      <a:lvl3pPr marL="1219200" marR="0" indent="-304800" algn="l" defTabSz="914400" latinLnBrk="0">
        <a:lnSpc>
          <a:spcPct val="100000"/>
        </a:lnSpc>
        <a:spcBef>
          <a:spcPts val="700"/>
        </a:spcBef>
        <a:spcAft>
          <a:spcPts val="0"/>
        </a:spcAft>
        <a:buClr>
          <a:srgbClr val="3333CC"/>
        </a:buClr>
        <a:buSzPct val="50000"/>
        <a:buFontTx/>
        <a:buChar char="■"/>
        <a:tabLst/>
        <a:defRPr sz="3200" b="0" i="0" u="none" strike="noStrike" cap="none" spc="0" baseline="0">
          <a:solidFill>
            <a:srgbClr val="000000"/>
          </a:solidFill>
          <a:uFillTx/>
          <a:latin typeface="Calibri"/>
          <a:ea typeface="Calibri"/>
          <a:cs typeface="Calibri"/>
          <a:sym typeface="Calibri"/>
        </a:defRPr>
      </a:lvl3pPr>
      <a:lvl4pPr marL="1737360" marR="0" indent="-365760" algn="l" defTabSz="914400" latinLnBrk="0">
        <a:lnSpc>
          <a:spcPct val="100000"/>
        </a:lnSpc>
        <a:spcBef>
          <a:spcPts val="700"/>
        </a:spcBef>
        <a:spcAft>
          <a:spcPts val="0"/>
        </a:spcAft>
        <a:buClr>
          <a:srgbClr val="3333CC"/>
        </a:buClr>
        <a:buSzPct val="55000"/>
        <a:buFontTx/>
        <a:buChar char="■"/>
        <a:tabLst/>
        <a:defRPr sz="3200" b="0" i="0" u="none" strike="noStrike" cap="none" spc="0" baseline="0">
          <a:solidFill>
            <a:srgbClr val="000000"/>
          </a:solidFill>
          <a:uFillTx/>
          <a:latin typeface="Calibri"/>
          <a:ea typeface="Calibri"/>
          <a:cs typeface="Calibri"/>
          <a:sym typeface="Calibri"/>
        </a:defRPr>
      </a:lvl4pPr>
      <a:lvl5pPr marL="2235200" marR="0" indent="-406400" algn="l" defTabSz="914400" latinLnBrk="0">
        <a:lnSpc>
          <a:spcPct val="100000"/>
        </a:lnSpc>
        <a:spcBef>
          <a:spcPts val="700"/>
        </a:spcBef>
        <a:spcAft>
          <a:spcPts val="0"/>
        </a:spcAft>
        <a:buClr>
          <a:srgbClr val="3333CC"/>
        </a:buClr>
        <a:buSzPct val="50000"/>
        <a:buFontTx/>
        <a:buChar char="■"/>
        <a:tabLst/>
        <a:defRPr sz="3200" b="0" i="0" u="none" strike="noStrike" cap="none" spc="0" baseline="0">
          <a:solidFill>
            <a:srgbClr val="000000"/>
          </a:solidFill>
          <a:uFillTx/>
          <a:latin typeface="Calibri"/>
          <a:ea typeface="Calibri"/>
          <a:cs typeface="Calibri"/>
          <a:sym typeface="Calibri"/>
        </a:defRPr>
      </a:lvl5pPr>
      <a:lvl6pPr marL="2692400" marR="0" indent="-406400" algn="l" defTabSz="914400" latinLnBrk="0">
        <a:lnSpc>
          <a:spcPct val="100000"/>
        </a:lnSpc>
        <a:spcBef>
          <a:spcPts val="700"/>
        </a:spcBef>
        <a:spcAft>
          <a:spcPts val="0"/>
        </a:spcAft>
        <a:buClr>
          <a:srgbClr val="3333CC"/>
        </a:buClr>
        <a:buSzPct val="50000"/>
        <a:buFont typeface="Wingdings"/>
        <a:buChar char=""/>
        <a:tabLst/>
        <a:defRPr sz="3200" b="0" i="0" u="none" strike="noStrike" cap="none" spc="0" baseline="0">
          <a:solidFill>
            <a:srgbClr val="000000"/>
          </a:solidFill>
          <a:uFillTx/>
          <a:latin typeface="Calibri"/>
          <a:ea typeface="Calibri"/>
          <a:cs typeface="Calibri"/>
          <a:sym typeface="Calibri"/>
        </a:defRPr>
      </a:lvl6pPr>
      <a:lvl7pPr marL="3149600" marR="0" indent="-406400" algn="l" defTabSz="914400" latinLnBrk="0">
        <a:lnSpc>
          <a:spcPct val="100000"/>
        </a:lnSpc>
        <a:spcBef>
          <a:spcPts val="700"/>
        </a:spcBef>
        <a:spcAft>
          <a:spcPts val="0"/>
        </a:spcAft>
        <a:buClr>
          <a:srgbClr val="3333CC"/>
        </a:buClr>
        <a:buSzPct val="50000"/>
        <a:buFont typeface="Wingdings"/>
        <a:buChar char=""/>
        <a:tabLst/>
        <a:defRPr sz="3200" b="0" i="0" u="none" strike="noStrike" cap="none" spc="0" baseline="0">
          <a:solidFill>
            <a:srgbClr val="000000"/>
          </a:solidFill>
          <a:uFillTx/>
          <a:latin typeface="Calibri"/>
          <a:ea typeface="Calibri"/>
          <a:cs typeface="Calibri"/>
          <a:sym typeface="Calibri"/>
        </a:defRPr>
      </a:lvl7pPr>
      <a:lvl8pPr marL="3606800" marR="0" indent="-406400" algn="l" defTabSz="914400" latinLnBrk="0">
        <a:lnSpc>
          <a:spcPct val="100000"/>
        </a:lnSpc>
        <a:spcBef>
          <a:spcPts val="700"/>
        </a:spcBef>
        <a:spcAft>
          <a:spcPts val="0"/>
        </a:spcAft>
        <a:buClr>
          <a:srgbClr val="3333CC"/>
        </a:buClr>
        <a:buSzPct val="50000"/>
        <a:buFont typeface="Wingdings"/>
        <a:buChar char=""/>
        <a:tabLst/>
        <a:defRPr sz="3200" b="0" i="0" u="none" strike="noStrike" cap="none" spc="0" baseline="0">
          <a:solidFill>
            <a:srgbClr val="000000"/>
          </a:solidFill>
          <a:uFillTx/>
          <a:latin typeface="Calibri"/>
          <a:ea typeface="Calibri"/>
          <a:cs typeface="Calibri"/>
          <a:sym typeface="Calibri"/>
        </a:defRPr>
      </a:lvl8pPr>
      <a:lvl9pPr marL="4064000" marR="0" indent="-406400" algn="l" defTabSz="914400" latinLnBrk="0">
        <a:lnSpc>
          <a:spcPct val="100000"/>
        </a:lnSpc>
        <a:spcBef>
          <a:spcPts val="700"/>
        </a:spcBef>
        <a:spcAft>
          <a:spcPts val="0"/>
        </a:spcAft>
        <a:buClr>
          <a:srgbClr val="3333CC"/>
        </a:buClr>
        <a:buSzPct val="50000"/>
        <a:buFont typeface="Wingdings"/>
        <a:buChar char=""/>
        <a:tabLst/>
        <a:defRPr sz="3200" b="0" i="0" u="none" strike="noStrike" cap="none" spc="0" baseline="0">
          <a:solidFill>
            <a:srgbClr val="000000"/>
          </a:solidFill>
          <a:uFillTx/>
          <a:latin typeface="Calibri"/>
          <a:ea typeface="Calibri"/>
          <a:cs typeface="Calibri"/>
          <a:sym typeface="Calibri"/>
        </a:defRPr>
      </a:lvl9pPr>
    </p:bodyStyle>
    <p:otherStyle>
      <a:lvl1pPr marL="0" marR="0" indent="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rogramlama Dilleri I BLM 101  Temel Programlama"/>
          <p:cNvSpPr txBox="1">
            <a:spLocks noGrp="1"/>
          </p:cNvSpPr>
          <p:nvPr>
            <p:ph type="title" idx="4294967295"/>
          </p:nvPr>
        </p:nvSpPr>
        <p:spPr>
          <a:xfrm>
            <a:off x="2695575" y="857250"/>
            <a:ext cx="6927850" cy="2016125"/>
          </a:xfrm>
          <a:prstGeom prst="rect">
            <a:avLst/>
          </a:prstGeom>
        </p:spPr>
        <p:txBody>
          <a:bodyPr lIns="45718" tIns="45718" rIns="45718" bIns="45718">
            <a:normAutofit/>
          </a:bodyPr>
          <a:lstStyle/>
          <a:p>
            <a:pPr algn="ctr" defTabSz="597651">
              <a:defRPr sz="2800">
                <a:solidFill>
                  <a:srgbClr val="800000"/>
                </a:solidFill>
                <a:effectLst>
                  <a:outerShdw blurRad="12700" dist="16601" dir="2700000" rotWithShape="0">
                    <a:srgbClr val="DDDDDD"/>
                  </a:outerShdw>
                </a:effectLst>
                <a:latin typeface="+mn-lt"/>
                <a:ea typeface="+mn-ea"/>
                <a:cs typeface="+mn-cs"/>
                <a:sym typeface="Arial"/>
              </a:defRPr>
            </a:pPr>
            <a:r>
              <a:t>Introduction to Computer Programming </a:t>
            </a:r>
            <a:br/>
            <a:r>
              <a:t>CMP 101</a:t>
            </a:r>
            <a:br/>
            <a:r>
              <a:t>Arrays</a:t>
            </a:r>
          </a:p>
        </p:txBody>
      </p:sp>
      <p:sp>
        <p:nvSpPr>
          <p:cNvPr id="129" name="Perihan PEHLİVANOĞLU…"/>
          <p:cNvSpPr txBox="1">
            <a:spLocks noGrp="1"/>
          </p:cNvSpPr>
          <p:nvPr>
            <p:ph type="body" idx="4294967295"/>
          </p:nvPr>
        </p:nvSpPr>
        <p:spPr>
          <a:xfrm>
            <a:off x="550861" y="2924175"/>
            <a:ext cx="11209340" cy="3648075"/>
          </a:xfrm>
          <a:prstGeom prst="rect">
            <a:avLst/>
          </a:prstGeom>
        </p:spPr>
        <p:txBody>
          <a:bodyPr lIns="45718" tIns="45718" rIns="45718" bIns="45718">
            <a:normAutofit/>
          </a:bodyPr>
          <a:lstStyle/>
          <a:p>
            <a:pPr marL="0" indent="0" algn="ctr">
              <a:buSzTx/>
              <a:buNone/>
              <a:defRPr sz="2800">
                <a:latin typeface="+mn-lt"/>
                <a:ea typeface="+mn-ea"/>
                <a:cs typeface="+mn-cs"/>
                <a:sym typeface="Arial"/>
              </a:defRPr>
            </a:pPr>
            <a:endParaRPr/>
          </a:p>
          <a:p>
            <a:pPr marL="0" indent="0" algn="ctr">
              <a:buSzTx/>
              <a:buNone/>
              <a:defRPr sz="2800">
                <a:solidFill>
                  <a:srgbClr val="800000"/>
                </a:solidFill>
                <a:effectLst>
                  <a:outerShdw blurRad="12700" dist="25400" dir="2700000" rotWithShape="0">
                    <a:srgbClr val="DDDDDD"/>
                  </a:outerShdw>
                </a:effectLst>
                <a:latin typeface="+mn-lt"/>
                <a:ea typeface="+mn-ea"/>
                <a:cs typeface="+mn-cs"/>
                <a:sym typeface="Arial"/>
              </a:defRPr>
            </a:pPr>
            <a:r>
              <a:t>Dr. </a:t>
            </a:r>
            <a:r>
              <a:rPr sz="3200"/>
              <a:t>Perihan PEHLIVANOGLU</a:t>
            </a:r>
          </a:p>
          <a:p>
            <a:pPr marL="0" indent="0" algn="ctr">
              <a:spcBef>
                <a:spcPts val="500"/>
              </a:spcBef>
              <a:buSzTx/>
              <a:buNone/>
              <a:defRPr sz="2400">
                <a:solidFill>
                  <a:srgbClr val="333399"/>
                </a:solidFill>
                <a:effectLst>
                  <a:outerShdw blurRad="12700" dist="25400" dir="2700000" rotWithShape="0">
                    <a:srgbClr val="DDDDDD"/>
                  </a:outerShdw>
                </a:effectLst>
                <a:latin typeface="+mn-lt"/>
                <a:ea typeface="+mn-ea"/>
                <a:cs typeface="+mn-cs"/>
                <a:sym typeface="Arial"/>
              </a:defRPr>
            </a:pPr>
            <a:r>
              <a:t>Biruni University</a:t>
            </a:r>
          </a:p>
          <a:p>
            <a:pPr marL="0" indent="0" algn="ctr">
              <a:spcBef>
                <a:spcPts val="500"/>
              </a:spcBef>
              <a:buSzTx/>
              <a:buNone/>
              <a:defRPr sz="2400">
                <a:solidFill>
                  <a:srgbClr val="333399"/>
                </a:solidFill>
                <a:effectLst>
                  <a:outerShdw blurRad="12700" dist="25400" dir="2700000" rotWithShape="0">
                    <a:srgbClr val="DDDDDD"/>
                  </a:outerShdw>
                </a:effectLst>
                <a:latin typeface="+mn-lt"/>
                <a:ea typeface="+mn-ea"/>
                <a:cs typeface="+mn-cs"/>
                <a:sym typeface="Arial"/>
              </a:defRPr>
            </a:pPr>
            <a:r>
              <a:t>Department of Computer Engineering</a:t>
            </a:r>
          </a:p>
          <a:p>
            <a:pPr marL="0" indent="0" algn="ctr">
              <a:spcBef>
                <a:spcPts val="500"/>
              </a:spcBef>
              <a:buSzTx/>
              <a:buNone/>
              <a:defRPr sz="2400">
                <a:latin typeface="+mn-lt"/>
                <a:ea typeface="+mn-ea"/>
                <a:cs typeface="+mn-cs"/>
                <a:sym typeface="Arial"/>
              </a:defRPr>
            </a:pPr>
            <a:r>
              <a:t>Fall 2022</a:t>
            </a:r>
          </a:p>
          <a:p>
            <a:pPr marL="0" indent="0" algn="ctr">
              <a:spcBef>
                <a:spcPts val="500"/>
              </a:spcBef>
              <a:buSzTx/>
              <a:buNone/>
              <a:defRPr sz="2400">
                <a:latin typeface="+mn-lt"/>
                <a:ea typeface="+mn-ea"/>
                <a:cs typeface="+mn-cs"/>
                <a:sym typeface="Arial"/>
              </a:defRPr>
            </a:pPr>
            <a:endParaRPr/>
          </a:p>
          <a:p>
            <a:pPr marL="0" indent="0" algn="ctr">
              <a:spcBef>
                <a:spcPts val="0"/>
              </a:spcBef>
              <a:buSzTx/>
              <a:buNone/>
              <a:defRPr sz="2000">
                <a:solidFill>
                  <a:srgbClr val="FF0000"/>
                </a:solidFill>
              </a:defRPr>
            </a:pPr>
            <a:r>
              <a:t>The rights of the lecture slides belong to Biruni University. It cannot be </a:t>
            </a:r>
            <a:r>
              <a:rPr sz="2400" b="1"/>
              <a:t>shared </a:t>
            </a:r>
            <a:r>
              <a:t>on the internet in any way .</a:t>
            </a:r>
          </a:p>
        </p:txBody>
      </p:sp>
      <p:pic>
        <p:nvPicPr>
          <p:cNvPr id="130" name="https://upload.wikimedia.org/wikipedia/commons/thumb/d/d5/Biruni_%C3%9Cniversitesi_logo.svg/1838px-Biruni_%C3%9Cniversitesi_logo.svg.png" descr="https://upload.wikimedia.org/wikipedia/commons/thumb/d/d5/Biruni_%C3%9Cniversitesi_logo.svg/1838px-Biruni_%C3%9Cniversitesi_logo.svg.png"/>
          <p:cNvPicPr>
            <a:picLocks noChangeAspect="1"/>
          </p:cNvPicPr>
          <p:nvPr/>
        </p:nvPicPr>
        <p:blipFill>
          <a:blip r:embed="rId2"/>
          <a:stretch>
            <a:fillRect/>
          </a:stretch>
        </p:blipFill>
        <p:spPr>
          <a:xfrm>
            <a:off x="9691685" y="-71440"/>
            <a:ext cx="2262190" cy="1260479"/>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Dizile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Arrays</a:t>
            </a:r>
          </a:p>
        </p:txBody>
      </p:sp>
      <p:sp>
        <p:nvSpPr>
          <p:cNvPr id="166" name="Diziler aynı tür verileri tutan veri yapılarıdı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Arrays are data structures that hold the same type of data.</a:t>
            </a:r>
          </a:p>
        </p:txBody>
      </p:sp>
      <p:sp>
        <p:nvSpPr>
          <p:cNvPr id="167" name="Slide Number"/>
          <p:cNvSpPr txBox="1">
            <a:spLocks noGrp="1"/>
          </p:cNvSpPr>
          <p:nvPr>
            <p:ph type="sldNum" sz="quarter" idx="4294967295"/>
          </p:nvPr>
        </p:nvSpPr>
        <p:spPr>
          <a:xfrm>
            <a:off x="11598415" y="6533497"/>
            <a:ext cx="258623" cy="2483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10</a:t>
            </a:fld>
            <a:endParaRPr/>
          </a:p>
        </p:txBody>
      </p:sp>
      <p:pic>
        <p:nvPicPr>
          <p:cNvPr id="168" name="Introducing Arrays Array is a data structure that represents a collection of the same" descr="Introducing Arrays Array is a data structure that represents a collection of the same"/>
          <p:cNvPicPr>
            <a:picLocks noChangeAspect="1"/>
          </p:cNvPicPr>
          <p:nvPr/>
        </p:nvPicPr>
        <p:blipFill>
          <a:blip r:embed="rId2"/>
          <a:srcRect t="27778" r="5206" b="6944"/>
          <a:stretch>
            <a:fillRect/>
          </a:stretch>
        </p:blipFill>
        <p:spPr>
          <a:xfrm>
            <a:off x="3095623" y="1928811"/>
            <a:ext cx="6500816" cy="3357565"/>
          </a:xfrm>
          <a:prstGeom prst="rect">
            <a:avLst/>
          </a:prstGeom>
          <a:ln w="12700">
            <a:miter lim="400000"/>
          </a:ln>
        </p:spPr>
      </p:pic>
      <p:sp>
        <p:nvSpPr>
          <p:cNvPr id="169" name="Once an array is created, its size is fixed. An array reference variable is used to access the elements in an array using an index."/>
          <p:cNvSpPr txBox="1"/>
          <p:nvPr/>
        </p:nvSpPr>
        <p:spPr>
          <a:xfrm>
            <a:off x="844549" y="5279136"/>
            <a:ext cx="10502901" cy="1653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457200">
              <a:spcBef>
                <a:spcPts val="1200"/>
              </a:spcBef>
              <a:defRPr sz="3000" b="0" i="1">
                <a:solidFill>
                  <a:srgbClr val="006666"/>
                </a:solidFill>
                <a:latin typeface="Times Roman"/>
                <a:ea typeface="Times Roman"/>
                <a:cs typeface="Times Roman"/>
                <a:sym typeface="Times Roman"/>
              </a:defRPr>
            </a:pPr>
            <a:r>
              <a:t>Once an array is created, its size is fixed. An array reference variable is used to access the elements in an array using an </a:t>
            </a:r>
            <a:r>
              <a:rPr i="0">
                <a:solidFill>
                  <a:srgbClr val="FF40FF"/>
                </a:solidFill>
              </a:rPr>
              <a:t>index</a:t>
            </a:r>
            <a:r>
              <a:t>. </a:t>
            </a:r>
            <a:endParaRPr i="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zile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Arrays</a:t>
            </a:r>
          </a:p>
        </p:txBody>
      </p:sp>
      <p:sp>
        <p:nvSpPr>
          <p:cNvPr id="172" name="Diziler koleksiyonlardır. Topluluklar için bizim veri yapılarımızdı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An array is used to store a collection of data, but often we find it more useful to think of an array as a </a:t>
            </a:r>
            <a:r>
              <a:rPr>
                <a:solidFill>
                  <a:srgbClr val="FF9300"/>
                </a:solidFill>
              </a:rPr>
              <a:t>collection of variables </a:t>
            </a:r>
            <a:r>
              <a:t>of the </a:t>
            </a:r>
            <a:r>
              <a:rPr>
                <a:solidFill>
                  <a:srgbClr val="FF2600"/>
                </a:solidFill>
              </a:rPr>
              <a:t>same type</a:t>
            </a:r>
            <a:r>
              <a:t>. </a:t>
            </a:r>
          </a:p>
          <a:p>
            <a:r>
              <a:t>Instead of declaring individual variables, such as number0, number1, . . . , and number99, you declare one array variable such as numbers and use numbers[0], numbers[1], . . . , and numbers[99] to represent individual variables. </a:t>
            </a:r>
          </a:p>
        </p:txBody>
      </p:sp>
      <p:sp>
        <p:nvSpPr>
          <p:cNvPr id="173" name="Slide Number"/>
          <p:cNvSpPr txBox="1">
            <a:spLocks noGrp="1"/>
          </p:cNvSpPr>
          <p:nvPr>
            <p:ph type="sldNum" sz="quarter" idx="4294967295"/>
          </p:nvPr>
        </p:nvSpPr>
        <p:spPr>
          <a:xfrm>
            <a:off x="11598415" y="6533497"/>
            <a:ext cx="258623" cy="2483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11</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Dizi Olarak Değişkenleri Tanımlam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Declaring Variables as Arrays</a:t>
            </a:r>
          </a:p>
        </p:txBody>
      </p:sp>
      <p:sp>
        <p:nvSpPr>
          <p:cNvPr id="176" name="veri türü[] diziRefVa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a:defRPr>
                <a:solidFill>
                  <a:srgbClr val="00B050"/>
                </a:solidFill>
                <a:latin typeface="Times Roman"/>
                <a:ea typeface="Times Roman"/>
                <a:cs typeface="Times Roman"/>
                <a:sym typeface="Times Roman"/>
              </a:defRPr>
            </a:pPr>
            <a:r>
              <a:t>datatype[] arrayRefVar;</a:t>
            </a:r>
          </a:p>
          <a:p>
            <a:pPr>
              <a:defRPr>
                <a:latin typeface="Times Roman"/>
                <a:ea typeface="Times Roman"/>
                <a:cs typeface="Times Roman"/>
                <a:sym typeface="Times Roman"/>
              </a:defRPr>
            </a:pPr>
            <a:r>
              <a:t>Example:</a:t>
            </a:r>
          </a:p>
          <a:p>
            <a:pPr marL="742950" lvl="1" indent="-285750">
              <a:spcBef>
                <a:spcPts val="0"/>
              </a:spcBef>
              <a:buClr>
                <a:srgbClr val="FF0000"/>
              </a:buClr>
              <a:defRPr sz="2800">
                <a:latin typeface="Times Roman"/>
                <a:ea typeface="Times Roman"/>
                <a:cs typeface="Times Roman"/>
                <a:sym typeface="Times Roman"/>
              </a:defRPr>
            </a:pPr>
            <a:r>
              <a:t>double[] myList;</a:t>
            </a:r>
          </a:p>
          <a:p>
            <a:pPr>
              <a:defRPr>
                <a:latin typeface="Times Roman"/>
                <a:ea typeface="Times Roman"/>
                <a:cs typeface="Times Roman"/>
                <a:sym typeface="Times Roman"/>
              </a:defRPr>
            </a:pPr>
            <a:r>
              <a:t>data type arrayRefVar[]; </a:t>
            </a:r>
            <a:r>
              <a:rPr sz="2800">
                <a:solidFill>
                  <a:srgbClr val="FF6600"/>
                </a:solidFill>
              </a:rPr>
              <a:t>// This style is allowed but not preferred.</a:t>
            </a:r>
            <a:endParaRPr>
              <a:solidFill>
                <a:srgbClr val="FF6600"/>
              </a:solidFill>
            </a:endParaRPr>
          </a:p>
          <a:p>
            <a:pPr>
              <a:defRPr>
                <a:latin typeface="Times Roman"/>
                <a:ea typeface="Times Roman"/>
                <a:cs typeface="Times Roman"/>
                <a:sym typeface="Times Roman"/>
              </a:defRPr>
            </a:pPr>
            <a:r>
              <a:t>Example:</a:t>
            </a:r>
          </a:p>
          <a:p>
            <a:pPr marL="742950" lvl="1" indent="-285750">
              <a:spcBef>
                <a:spcPts val="0"/>
              </a:spcBef>
              <a:buClr>
                <a:srgbClr val="FF0000"/>
              </a:buClr>
              <a:defRPr sz="2800">
                <a:latin typeface="Times Roman"/>
                <a:ea typeface="Times Roman"/>
                <a:cs typeface="Times Roman"/>
                <a:sym typeface="Times Roman"/>
              </a:defRPr>
            </a:pPr>
            <a:r>
              <a:t>double myList[];</a:t>
            </a:r>
          </a:p>
        </p:txBody>
      </p:sp>
      <p:sp>
        <p:nvSpPr>
          <p:cNvPr id="177" name="Slide Number"/>
          <p:cNvSpPr txBox="1">
            <a:spLocks noGrp="1"/>
          </p:cNvSpPr>
          <p:nvPr>
            <p:ph type="sldNum" sz="quarter" idx="4294967295"/>
          </p:nvPr>
        </p:nvSpPr>
        <p:spPr>
          <a:xfrm>
            <a:off x="11598415" y="6533497"/>
            <a:ext cx="258623" cy="2483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12</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Dizile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Arrays</a:t>
            </a:r>
          </a:p>
        </p:txBody>
      </p:sp>
      <p:sp>
        <p:nvSpPr>
          <p:cNvPr id="180" name="Diziler koleksiyonlardır. Topluluklar için bizim veri yapılarımızdı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Unlike declarations for primitive data type variables, the declaration of an array variable does not allocate any space in memory for the array. </a:t>
            </a:r>
          </a:p>
          <a:p>
            <a:r>
              <a:t>It creates only a storage location for the reference to an array. If a variable does not contain a reference to an array, the value of the variable is null. You cannot assign elements to an array unless it has already been created.</a:t>
            </a:r>
          </a:p>
        </p:txBody>
      </p:sp>
      <p:sp>
        <p:nvSpPr>
          <p:cNvPr id="181" name="Slide Number"/>
          <p:cNvSpPr txBox="1">
            <a:spLocks noGrp="1"/>
          </p:cNvSpPr>
          <p:nvPr>
            <p:ph type="sldNum" sz="quarter" idx="4294967295"/>
          </p:nvPr>
        </p:nvSpPr>
        <p:spPr>
          <a:xfrm>
            <a:off x="11598415" y="6533497"/>
            <a:ext cx="258623" cy="2483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13</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Dizile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Arrays</a:t>
            </a:r>
          </a:p>
        </p:txBody>
      </p:sp>
      <p:sp>
        <p:nvSpPr>
          <p:cNvPr id="184" name="Diziler koleksiyonlardır. Topluluklar için bizim veri yapılarımızdı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After an array variable is declared, you can create an array by using the </a:t>
            </a:r>
            <a:r>
              <a:rPr>
                <a:solidFill>
                  <a:srgbClr val="FF2600"/>
                </a:solidFill>
              </a:rPr>
              <a:t>new</a:t>
            </a:r>
            <a:r>
              <a:t> operator and assign its reference to the variable with the following syntax: </a:t>
            </a:r>
          </a:p>
          <a:p>
            <a:r>
              <a:t>arrayRefVar = new elementType[arraySize]; </a:t>
            </a:r>
          </a:p>
          <a:p>
            <a:r>
              <a:t>This statement does two things:</a:t>
            </a:r>
          </a:p>
          <a:p>
            <a:pPr marL="0" lvl="2" indent="457200">
              <a:buClrTx/>
              <a:buSzTx/>
              <a:buNone/>
            </a:pPr>
            <a:r>
              <a:t>(1)it creates an array using new elementType[arraySize] and </a:t>
            </a:r>
          </a:p>
          <a:p>
            <a:pPr marL="0" lvl="2" indent="457200">
              <a:buClrTx/>
              <a:buSzTx/>
              <a:buNone/>
            </a:pPr>
            <a:r>
              <a:t>(2) it assigns the reference of the newly created array to the variable arrayRefVar. </a:t>
            </a:r>
          </a:p>
        </p:txBody>
      </p:sp>
      <p:sp>
        <p:nvSpPr>
          <p:cNvPr id="185" name="Slide Number"/>
          <p:cNvSpPr txBox="1">
            <a:spLocks noGrp="1"/>
          </p:cNvSpPr>
          <p:nvPr>
            <p:ph type="sldNum" sz="quarter" idx="4294967295"/>
          </p:nvPr>
        </p:nvSpPr>
        <p:spPr>
          <a:xfrm>
            <a:off x="11598415" y="6533497"/>
            <a:ext cx="258623" cy="2483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14</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izi Oluşturm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Array Declaration</a:t>
            </a:r>
          </a:p>
        </p:txBody>
      </p:sp>
      <p:sp>
        <p:nvSpPr>
          <p:cNvPr id="188" name="ArrayRefVar = yeni veri türü[arraySize];…"/>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a:defRPr>
                <a:solidFill>
                  <a:srgbClr val="00B050"/>
                </a:solidFill>
              </a:defRPr>
            </a:pPr>
            <a:r>
              <a:t>ArrayRefVar = new datatype[arraySize];</a:t>
            </a:r>
          </a:p>
          <a:p>
            <a:r>
              <a:t>Example:</a:t>
            </a:r>
          </a:p>
          <a:p>
            <a:pPr marL="742950" lvl="1" indent="-285750">
              <a:spcBef>
                <a:spcPts val="0"/>
              </a:spcBef>
              <a:buClr>
                <a:srgbClr val="FF0000"/>
              </a:buClr>
              <a:defRPr sz="2800"/>
            </a:pPr>
            <a:r>
              <a:t>myList = new double[10];</a:t>
            </a:r>
          </a:p>
          <a:p>
            <a:r>
              <a:t>MyList[0] accesses the first item in the array (index).</a:t>
            </a:r>
          </a:p>
          <a:p>
            <a:r>
              <a:t>MyList[9] accesses the last item in the array.</a:t>
            </a:r>
          </a:p>
        </p:txBody>
      </p:sp>
      <p:sp>
        <p:nvSpPr>
          <p:cNvPr id="189"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15</a:t>
            </a:fld>
            <a:endParaRPr/>
          </a:p>
        </p:txBody>
      </p:sp>
      <p:pic>
        <p:nvPicPr>
          <p:cNvPr id="190" name="The Length of an Array l Once an array is created, its size is" descr="The Length of an Array l Once an array is created, its size is"/>
          <p:cNvPicPr>
            <a:picLocks noChangeAspect="1"/>
          </p:cNvPicPr>
          <p:nvPr/>
        </p:nvPicPr>
        <p:blipFill>
          <a:blip r:embed="rId2"/>
          <a:srcRect l="66667" t="37681" b="7246"/>
          <a:stretch>
            <a:fillRect/>
          </a:stretch>
        </p:blipFill>
        <p:spPr>
          <a:xfrm>
            <a:off x="8636483" y="3370821"/>
            <a:ext cx="2286002" cy="27146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m Dizi Tanımlama hem Oluşturm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Creating an Array</a:t>
            </a:r>
          </a:p>
        </p:txBody>
      </p:sp>
      <p:sp>
        <p:nvSpPr>
          <p:cNvPr id="193" name="veri türü[] arrayRefVar = yeni veri türü[diziSize];…"/>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Declaring an array variable, creating an array, and assigning the reference of the array to the variable can be combined in one statement as </a:t>
            </a:r>
          </a:p>
          <a:p>
            <a:pPr>
              <a:defRPr>
                <a:solidFill>
                  <a:srgbClr val="00B050"/>
                </a:solidFill>
              </a:defRPr>
            </a:pPr>
            <a:r>
              <a:t>datatype[] arrayRefVar = new datatype[arraySize];</a:t>
            </a:r>
          </a:p>
          <a:p>
            <a:pPr marL="742950" lvl="1" indent="-285750">
              <a:spcBef>
                <a:spcPts val="0"/>
              </a:spcBef>
              <a:buClr>
                <a:srgbClr val="FF0000"/>
              </a:buClr>
              <a:defRPr sz="2800"/>
            </a:pPr>
            <a:r>
              <a:t>double[] myList = new double[10];</a:t>
            </a:r>
          </a:p>
          <a:p>
            <a:r>
              <a:t>datatype arrayRefVar[] = new datatype[arraySize];</a:t>
            </a:r>
          </a:p>
          <a:p>
            <a:pPr marL="742950" lvl="1" indent="-285750">
              <a:spcBef>
                <a:spcPts val="0"/>
              </a:spcBef>
              <a:buClr>
                <a:srgbClr val="FF0000"/>
              </a:buClr>
              <a:defRPr sz="2800"/>
            </a:pPr>
            <a:r>
              <a:t>double myList[] = new double[10];</a:t>
            </a:r>
          </a:p>
        </p:txBody>
      </p:sp>
      <p:sp>
        <p:nvSpPr>
          <p:cNvPr id="194"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16</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izi Uzunluğu"/>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Array Length</a:t>
            </a:r>
          </a:p>
        </p:txBody>
      </p:sp>
      <p:sp>
        <p:nvSpPr>
          <p:cNvPr id="197" name="Bir dizi oluşturulduktan sonra boyutu sabitlenir. Daha sonra değiştirilemez. Dizinin uzunluğunu bulmak için şu metot kullanılı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After an array is created, its size is fixed. It cannot be changed later. The following method is used to find the length of the array;</a:t>
            </a:r>
          </a:p>
          <a:p>
            <a:pPr marL="742950" lvl="1" indent="-285750">
              <a:spcBef>
                <a:spcPts val="0"/>
              </a:spcBef>
              <a:buClr>
                <a:srgbClr val="FF0000"/>
              </a:buClr>
              <a:defRPr sz="2800"/>
            </a:pPr>
            <a:r>
              <a:t>arrayRefVar.</a:t>
            </a:r>
            <a:r>
              <a:rPr>
                <a:solidFill>
                  <a:srgbClr val="FF7E79"/>
                </a:solidFill>
              </a:rPr>
              <a:t>length</a:t>
            </a:r>
          </a:p>
          <a:p>
            <a:r>
              <a:t>For example,</a:t>
            </a:r>
          </a:p>
          <a:p>
            <a:pPr marL="742950" lvl="1" indent="-285750">
              <a:spcBef>
                <a:spcPts val="0"/>
              </a:spcBef>
              <a:buClr>
                <a:srgbClr val="FF0000"/>
              </a:buClr>
              <a:defRPr sz="2800"/>
            </a:pPr>
            <a:r>
              <a:t>myList.length returns 10.</a:t>
            </a:r>
          </a:p>
        </p:txBody>
      </p:sp>
      <p:sp>
        <p:nvSpPr>
          <p:cNvPr id="198"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17</a:t>
            </a:fld>
            <a:endParaRPr/>
          </a:p>
        </p:txBody>
      </p:sp>
      <p:pic>
        <p:nvPicPr>
          <p:cNvPr id="199" name="The Length of an Array l Once an array is created, its size is" descr="The Length of an Array l Once an array is created, its size is"/>
          <p:cNvPicPr>
            <a:picLocks noChangeAspect="1"/>
          </p:cNvPicPr>
          <p:nvPr/>
        </p:nvPicPr>
        <p:blipFill>
          <a:blip r:embed="rId2"/>
          <a:srcRect l="66667" t="37681" b="7246"/>
          <a:stretch>
            <a:fillRect/>
          </a:stretch>
        </p:blipFill>
        <p:spPr>
          <a:xfrm>
            <a:off x="8596311" y="2928936"/>
            <a:ext cx="2286002" cy="27146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Varsayılan (default) Değerle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Default Values</a:t>
            </a:r>
          </a:p>
        </p:txBody>
      </p:sp>
      <p:sp>
        <p:nvSpPr>
          <p:cNvPr id="202" name="Bir dizi oluşturulduğunda, elemanlarına varsayılan değerler atanı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When an array is created, its elements are assigned default values.</a:t>
            </a:r>
          </a:p>
          <a:p>
            <a:pPr marL="742950" lvl="1" indent="-285750">
              <a:spcBef>
                <a:spcPts val="0"/>
              </a:spcBef>
              <a:buClr>
                <a:srgbClr val="FF0000"/>
              </a:buClr>
              <a:defRPr sz="2800"/>
            </a:pPr>
            <a:r>
              <a:t>0 for numeric primitive data types,</a:t>
            </a:r>
          </a:p>
          <a:p>
            <a:pPr marL="742950" lvl="1" indent="-285750">
              <a:spcBef>
                <a:spcPts val="0"/>
              </a:spcBef>
              <a:buClr>
                <a:srgbClr val="FF0000"/>
              </a:buClr>
              <a:defRPr sz="2800"/>
            </a:pPr>
            <a:r>
              <a:t>'\u0000' for character data types,</a:t>
            </a:r>
          </a:p>
          <a:p>
            <a:pPr marL="742950" lvl="1" indent="-285750">
              <a:spcBef>
                <a:spcPts val="0"/>
              </a:spcBef>
              <a:buClr>
                <a:srgbClr val="FF0000"/>
              </a:buClr>
              <a:defRPr sz="2800"/>
            </a:pPr>
            <a:r>
              <a:t>false for Boolean data types.</a:t>
            </a:r>
          </a:p>
        </p:txBody>
      </p:sp>
      <p:sp>
        <p:nvSpPr>
          <p:cNvPr id="203"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18</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İndekslenmiş Değişkenle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Indexed Variables</a:t>
            </a:r>
          </a:p>
        </p:txBody>
      </p:sp>
      <p:sp>
        <p:nvSpPr>
          <p:cNvPr id="206" name="Dizi öğelerine dizi aracılığıyla erişili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Array elements are accessed through array.</a:t>
            </a:r>
          </a:p>
          <a:p>
            <a:r>
              <a:t>These array indexes </a:t>
            </a:r>
            <a:r>
              <a:rPr i="1"/>
              <a:t>are 0-based </a:t>
            </a:r>
            <a:r>
              <a:t>, meaning they start at </a:t>
            </a:r>
            <a:r>
              <a:rPr>
                <a:solidFill>
                  <a:srgbClr val="00B050"/>
                </a:solidFill>
              </a:rPr>
              <a:t>0 </a:t>
            </a:r>
            <a:r>
              <a:t>and</a:t>
            </a:r>
            <a:r>
              <a:rPr>
                <a:solidFill>
                  <a:srgbClr val="00B050"/>
                </a:solidFill>
              </a:rPr>
              <a:t> </a:t>
            </a:r>
            <a:r>
              <a:rPr>
                <a:solidFill>
                  <a:srgbClr val="FF2F92"/>
                </a:solidFill>
              </a:rPr>
              <a:t>end with </a:t>
            </a:r>
            <a:r>
              <a:rPr>
                <a:solidFill>
                  <a:srgbClr val="00B050"/>
                </a:solidFill>
              </a:rPr>
              <a:t>arrayRefVar.length</a:t>
            </a:r>
            <a:r>
              <a:rPr>
                <a:solidFill>
                  <a:srgbClr val="FF7E79"/>
                </a:solidFill>
              </a:rPr>
              <a:t>-1</a:t>
            </a:r>
            <a:r>
              <a:rPr>
                <a:solidFill>
                  <a:srgbClr val="00B050"/>
                </a:solidFill>
              </a:rPr>
              <a:t> </a:t>
            </a:r>
            <a:r>
              <a:t>.</a:t>
            </a:r>
            <a:endParaRPr>
              <a:solidFill>
                <a:srgbClr val="00B050"/>
              </a:solidFill>
            </a:endParaRPr>
          </a:p>
          <a:p>
            <a:r>
              <a:t>myList holds </a:t>
            </a:r>
            <a:r>
              <a:rPr>
                <a:solidFill>
                  <a:srgbClr val="FF2600"/>
                </a:solidFill>
              </a:rPr>
              <a:t>ten</a:t>
            </a:r>
            <a:r>
              <a:t> double values and indexes from </a:t>
            </a:r>
            <a:r>
              <a:rPr>
                <a:solidFill>
                  <a:srgbClr val="FF2600"/>
                </a:solidFill>
              </a:rPr>
              <a:t>0 to 9.</a:t>
            </a:r>
          </a:p>
          <a:p>
            <a:r>
              <a:t>Each element in the array is accessed with an indexed variable and the following syntax:</a:t>
            </a:r>
          </a:p>
          <a:p>
            <a:pPr marL="742950" lvl="1" indent="-285750">
              <a:spcBef>
                <a:spcPts val="0"/>
              </a:spcBef>
              <a:buClr>
                <a:srgbClr val="FF0000"/>
              </a:buClr>
              <a:defRPr sz="2800" b="1">
                <a:solidFill>
                  <a:srgbClr val="00B0F0"/>
                </a:solidFill>
              </a:defRPr>
            </a:pPr>
            <a:r>
              <a:t>arrayRefVar[index]</a:t>
            </a:r>
          </a:p>
        </p:txBody>
      </p:sp>
      <p:sp>
        <p:nvSpPr>
          <p:cNvPr id="207"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19</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Ders İçeriği"/>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Course content</a:t>
            </a:r>
          </a:p>
        </p:txBody>
      </p:sp>
      <p:sp>
        <p:nvSpPr>
          <p:cNvPr id="133" name="Bilgisayarlara, Programlara ve Java'ya Giriş…"/>
          <p:cNvSpPr txBox="1">
            <a:spLocks noGrp="1"/>
          </p:cNvSpPr>
          <p:nvPr>
            <p:ph type="body" idx="4294967295"/>
          </p:nvPr>
        </p:nvSpPr>
        <p:spPr>
          <a:xfrm>
            <a:off x="666750" y="1268412"/>
            <a:ext cx="11201400" cy="4824413"/>
          </a:xfrm>
          <a:prstGeom prst="rect">
            <a:avLst/>
          </a:prstGeom>
        </p:spPr>
        <p:txBody>
          <a:bodyPr lIns="45718" tIns="45718" rIns="45718" bIns="45718">
            <a:normAutofit/>
          </a:bodyPr>
          <a:lstStyle/>
          <a:p>
            <a:pPr marL="315468" indent="-315468" defTabSz="841247">
              <a:spcBef>
                <a:spcPts val="600"/>
              </a:spcBef>
              <a:defRPr sz="2500"/>
            </a:pPr>
            <a:r>
              <a:t>Introduction to Computers, Programs and Java</a:t>
            </a:r>
          </a:p>
          <a:p>
            <a:pPr marL="315468" indent="-315468" defTabSz="841247">
              <a:spcBef>
                <a:spcPts val="600"/>
              </a:spcBef>
              <a:defRPr sz="2500"/>
            </a:pPr>
            <a:r>
              <a:t>Basic Programming</a:t>
            </a:r>
          </a:p>
          <a:p>
            <a:pPr marL="315468" indent="-315468" defTabSz="841247">
              <a:spcBef>
                <a:spcPts val="600"/>
              </a:spcBef>
              <a:defRPr sz="2500"/>
            </a:pPr>
            <a:r>
              <a:t>Elections</a:t>
            </a:r>
          </a:p>
          <a:p>
            <a:pPr marL="315468" indent="-315468" defTabSz="841247">
              <a:spcBef>
                <a:spcPts val="600"/>
              </a:spcBef>
              <a:defRPr sz="2500"/>
            </a:pPr>
            <a:r>
              <a:t>Mathematical Functions, Characters, and Sequences</a:t>
            </a:r>
          </a:p>
          <a:p>
            <a:pPr marL="315468" indent="-315468" defTabSz="841247">
              <a:spcBef>
                <a:spcPts val="600"/>
              </a:spcBef>
              <a:defRPr sz="2500" b="1">
                <a:solidFill>
                  <a:srgbClr val="FF0000"/>
                </a:solidFill>
              </a:defRPr>
            </a:pPr>
            <a:r>
              <a:t>MIDTERM</a:t>
            </a:r>
          </a:p>
          <a:p>
            <a:pPr marL="315468" indent="-315468" defTabSz="841247">
              <a:spcBef>
                <a:spcPts val="600"/>
              </a:spcBef>
              <a:defRPr sz="2500"/>
            </a:pPr>
            <a:r>
              <a:t>Loops</a:t>
            </a:r>
          </a:p>
          <a:p>
            <a:pPr marL="315468" indent="-315468" defTabSz="841247">
              <a:spcBef>
                <a:spcPts val="600"/>
              </a:spcBef>
              <a:defRPr sz="2500"/>
            </a:pPr>
            <a:r>
              <a:t>Methods</a:t>
            </a:r>
            <a:endParaRPr>
              <a:solidFill>
                <a:srgbClr val="0066FF"/>
              </a:solidFill>
            </a:endParaRPr>
          </a:p>
          <a:p>
            <a:pPr marL="315468" indent="-315468" defTabSz="841247">
              <a:spcBef>
                <a:spcPts val="600"/>
              </a:spcBef>
              <a:defRPr sz="2500">
                <a:solidFill>
                  <a:srgbClr val="0433FF"/>
                </a:solidFill>
              </a:defRPr>
            </a:pPr>
            <a:r>
              <a:t>One-Dimensional Arrays</a:t>
            </a:r>
          </a:p>
          <a:p>
            <a:pPr marL="315468" indent="-315468" defTabSz="841247">
              <a:spcBef>
                <a:spcPts val="600"/>
              </a:spcBef>
              <a:defRPr sz="2500"/>
            </a:pPr>
            <a:r>
              <a:t>Multidimensional Arrays</a:t>
            </a:r>
          </a:p>
          <a:p>
            <a:pPr marL="315468" indent="-315468" defTabSz="841247">
              <a:spcBef>
                <a:spcPts val="600"/>
              </a:spcBef>
              <a:defRPr sz="2500" b="1">
                <a:solidFill>
                  <a:srgbClr val="FF0000"/>
                </a:solidFill>
              </a:defRPr>
            </a:pPr>
            <a:r>
              <a:t>FINAL</a:t>
            </a:r>
          </a:p>
        </p:txBody>
      </p:sp>
      <p:sp>
        <p:nvSpPr>
          <p:cNvPr id="134" name="Slide Number"/>
          <p:cNvSpPr txBox="1">
            <a:spLocks noGrp="1"/>
          </p:cNvSpPr>
          <p:nvPr>
            <p:ph type="sldNum" sz="quarter" idx="4294967295"/>
          </p:nvPr>
        </p:nvSpPr>
        <p:spPr>
          <a:xfrm>
            <a:off x="11675654" y="6533495"/>
            <a:ext cx="181381"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2</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İndekslenmiş Değişkenle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Indexed Variables</a:t>
            </a:r>
          </a:p>
        </p:txBody>
      </p:sp>
      <p:sp>
        <p:nvSpPr>
          <p:cNvPr id="210" name="Bir dizi oluşturulduktan sonra, indekslenmiş bir değişken normal bir değişken gibi aynı şekilde kullanılabili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Once an array is created, an indexed variable can be used in the same way as a regular variable.</a:t>
            </a:r>
          </a:p>
          <a:p>
            <a:r>
              <a:t>For example,</a:t>
            </a:r>
          </a:p>
          <a:p>
            <a:pPr marL="742950" lvl="1" indent="-285750">
              <a:spcBef>
                <a:spcPts val="0"/>
              </a:spcBef>
              <a:buClr>
                <a:srgbClr val="FF0000"/>
              </a:buClr>
              <a:defRPr sz="2800"/>
            </a:pPr>
            <a:r>
              <a:t>from myList[0] and myList[1] to myList[2].</a:t>
            </a:r>
          </a:p>
          <a:p>
            <a:pPr marL="742950" lvl="1" indent="-285750">
              <a:spcBef>
                <a:spcPts val="0"/>
              </a:spcBef>
              <a:buClr>
                <a:srgbClr val="FF0000"/>
              </a:buClr>
              <a:defRPr sz="2800"/>
            </a:pPr>
            <a:r>
              <a:t>myList[2] = myList[0] + myList[1]</a:t>
            </a:r>
          </a:p>
        </p:txBody>
      </p:sp>
      <p:sp>
        <p:nvSpPr>
          <p:cNvPr id="211"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20</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Dizilere İlk Değerler Verme"/>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Initializing Arrays</a:t>
            </a:r>
          </a:p>
        </p:txBody>
      </p:sp>
      <p:sp>
        <p:nvSpPr>
          <p:cNvPr id="214" name="Tek adımda dizi tanımlama, oluşturma, ilk değerleri verme:…"/>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marL="332613" indent="-332613" defTabSz="886968">
              <a:spcBef>
                <a:spcPts val="600"/>
              </a:spcBef>
              <a:defRPr sz="3104"/>
            </a:pPr>
            <a:r>
              <a:t>Define, create, initialize array in one step:</a:t>
            </a:r>
          </a:p>
          <a:p>
            <a:pPr marL="720661" lvl="1" indent="-277177" defTabSz="886968">
              <a:spcBef>
                <a:spcPts val="0"/>
              </a:spcBef>
              <a:buClr>
                <a:srgbClr val="FF0000"/>
              </a:buClr>
              <a:defRPr sz="2716" b="1"/>
            </a:pPr>
            <a:r>
              <a:t>double[] myList = {1.9, 2.9, 3.4, 3.5};</a:t>
            </a:r>
          </a:p>
          <a:p>
            <a:pPr marL="332613" indent="-332613" defTabSz="886968">
              <a:spcBef>
                <a:spcPts val="600"/>
              </a:spcBef>
              <a:defRPr sz="3104"/>
            </a:pPr>
            <a:r>
              <a:t>It declares, creates, and initializes the array myList with four elements, which is equivalent to the following statements: </a:t>
            </a:r>
          </a:p>
          <a:p>
            <a:pPr marL="1219581" lvl="2" indent="-332613" defTabSz="886968">
              <a:spcBef>
                <a:spcPts val="600"/>
              </a:spcBef>
              <a:buSzPct val="60000"/>
              <a:defRPr sz="3104"/>
            </a:pPr>
            <a:r>
              <a:t>double[] myList = new double[4]; </a:t>
            </a:r>
          </a:p>
          <a:p>
            <a:pPr marL="1219581" lvl="2" indent="-332613" defTabSz="886968">
              <a:spcBef>
                <a:spcPts val="600"/>
              </a:spcBef>
              <a:buSzPct val="60000"/>
              <a:defRPr sz="3104"/>
            </a:pPr>
            <a:r>
              <a:t>myList[0] = 1.9;</a:t>
            </a:r>
          </a:p>
          <a:p>
            <a:pPr marL="1219581" lvl="2" indent="-332613" defTabSz="886968">
              <a:spcBef>
                <a:spcPts val="600"/>
              </a:spcBef>
              <a:buSzPct val="60000"/>
              <a:defRPr sz="3104"/>
            </a:pPr>
            <a:r>
              <a:t>myList[1] = 2.9; </a:t>
            </a:r>
          </a:p>
          <a:p>
            <a:pPr marL="1219581" lvl="2" indent="-332613" defTabSz="886968">
              <a:spcBef>
                <a:spcPts val="600"/>
              </a:spcBef>
              <a:buSzPct val="60000"/>
              <a:defRPr sz="3104"/>
            </a:pPr>
            <a:r>
              <a:t>myList[2] = 3.4; </a:t>
            </a:r>
          </a:p>
          <a:p>
            <a:pPr marL="1219581" lvl="2" indent="-332613" defTabSz="886968">
              <a:spcBef>
                <a:spcPts val="600"/>
              </a:spcBef>
              <a:buSzPct val="60000"/>
              <a:defRPr sz="3104"/>
            </a:pPr>
            <a:r>
              <a:t>myList[3] = 3.5; </a:t>
            </a:r>
          </a:p>
        </p:txBody>
      </p:sp>
      <p:sp>
        <p:nvSpPr>
          <p:cNvPr id="215"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21</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Dizilere İlk Değerler Verme"/>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Initializing Arrays</a:t>
            </a:r>
          </a:p>
        </p:txBody>
      </p:sp>
      <p:sp>
        <p:nvSpPr>
          <p:cNvPr id="218" name="double[] myList = {1.9, 2.9, 3.4, 3.5};…"/>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double[] myList = {1.9, 2.9, 3.4, 3.5};</a:t>
            </a:r>
          </a:p>
          <a:p>
            <a:r>
              <a:t>The short spelling above is actually equivalent to the following operations:</a:t>
            </a:r>
          </a:p>
          <a:p>
            <a:pPr marL="742950" lvl="1" indent="-285750">
              <a:spcBef>
                <a:spcPts val="0"/>
              </a:spcBef>
              <a:buClr>
                <a:srgbClr val="FF0000"/>
              </a:buClr>
              <a:defRPr sz="2800"/>
            </a:pPr>
            <a:r>
              <a:t>double[] myList = new double[4];</a:t>
            </a:r>
          </a:p>
          <a:p>
            <a:pPr marL="742950" lvl="1" indent="-285750">
              <a:spcBef>
                <a:spcPts val="0"/>
              </a:spcBef>
              <a:buClr>
                <a:srgbClr val="FF0000"/>
              </a:buClr>
              <a:defRPr sz="2800"/>
            </a:pPr>
            <a:r>
              <a:t>myList[0] = 1.9;</a:t>
            </a:r>
          </a:p>
          <a:p>
            <a:pPr marL="742950" lvl="1" indent="-285750">
              <a:spcBef>
                <a:spcPts val="0"/>
              </a:spcBef>
              <a:buClr>
                <a:srgbClr val="FF0000"/>
              </a:buClr>
              <a:defRPr sz="2800"/>
            </a:pPr>
            <a:r>
              <a:t>myList[1] = 2.9;</a:t>
            </a:r>
          </a:p>
          <a:p>
            <a:pPr marL="742950" lvl="1" indent="-285750">
              <a:spcBef>
                <a:spcPts val="0"/>
              </a:spcBef>
              <a:buClr>
                <a:srgbClr val="FF0000"/>
              </a:buClr>
              <a:defRPr sz="2800"/>
            </a:pPr>
            <a:r>
              <a:t>myList[2] = 3.4;</a:t>
            </a:r>
          </a:p>
          <a:p>
            <a:pPr marL="742950" lvl="1" indent="-285750">
              <a:spcBef>
                <a:spcPts val="0"/>
              </a:spcBef>
              <a:buClr>
                <a:srgbClr val="FF0000"/>
              </a:buClr>
              <a:defRPr sz="2800"/>
            </a:pPr>
            <a:r>
              <a:t>myList[3] = 3.5;</a:t>
            </a:r>
          </a:p>
        </p:txBody>
      </p:sp>
      <p:sp>
        <p:nvSpPr>
          <p:cNvPr id="219"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22</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22"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23</a:t>
            </a:fld>
            <a:endParaRPr/>
          </a:p>
        </p:txBody>
      </p:sp>
      <p:pic>
        <p:nvPicPr>
          <p:cNvPr id="223" name="animation Trace Program with Arrays Declare array variable values, create an array, and assign" descr="animation Trace Program with Arrays Declare array variable values, create an array, and assign"/>
          <p:cNvPicPr>
            <a:picLocks noChangeAspect="1"/>
          </p:cNvPicPr>
          <p:nvPr/>
        </p:nvPicPr>
        <p:blipFill>
          <a:blip r:embed="rId2"/>
          <a:srcRect b="7025"/>
          <a:stretch>
            <a:fillRect/>
          </a:stretch>
        </p:blipFill>
        <p:spPr>
          <a:xfrm>
            <a:off x="2790825" y="1201737"/>
            <a:ext cx="7273925" cy="507206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26"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24</a:t>
            </a:fld>
            <a:endParaRPr/>
          </a:p>
        </p:txBody>
      </p:sp>
      <p:pic>
        <p:nvPicPr>
          <p:cNvPr id="227" name="animation Trace Program with Arrays i becomes 1 public class Test { public static" descr="animation Trace Program with Arrays i becomes 1 public class Test { public static"/>
          <p:cNvPicPr>
            <a:picLocks noChangeAspect="1"/>
          </p:cNvPicPr>
          <p:nvPr/>
        </p:nvPicPr>
        <p:blipFill>
          <a:blip r:embed="rId2"/>
          <a:srcRect b="5252"/>
          <a:stretch>
            <a:fillRect/>
          </a:stretch>
        </p:blipFill>
        <p:spPr>
          <a:xfrm>
            <a:off x="2809875" y="1208087"/>
            <a:ext cx="7072314" cy="502443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30"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25</a:t>
            </a:fld>
            <a:endParaRPr/>
          </a:p>
        </p:txBody>
      </p:sp>
      <p:pic>
        <p:nvPicPr>
          <p:cNvPr id="231" name="animation Trace Program with Arrays i (=1) is less than 5 public class Test" descr="animation Trace Program with Arrays i (=1) is less than 5 public class Test"/>
          <p:cNvPicPr>
            <a:picLocks noChangeAspect="1"/>
          </p:cNvPicPr>
          <p:nvPr/>
        </p:nvPicPr>
        <p:blipFill>
          <a:blip r:embed="rId2"/>
          <a:srcRect b="7727"/>
          <a:stretch>
            <a:fillRect/>
          </a:stretch>
        </p:blipFill>
        <p:spPr>
          <a:xfrm>
            <a:off x="2803525" y="1214436"/>
            <a:ext cx="7226300" cy="50006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34"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26</a:t>
            </a:fld>
            <a:endParaRPr/>
          </a:p>
        </p:txBody>
      </p:sp>
      <p:pic>
        <p:nvPicPr>
          <p:cNvPr id="235" name="animation Trace Program with Arrays After this line is executed, value[1] is 1 public" descr="animation Trace Program with Arrays After this line is executed, value[1] is 1 public"/>
          <p:cNvPicPr>
            <a:picLocks noChangeAspect="1"/>
          </p:cNvPicPr>
          <p:nvPr/>
        </p:nvPicPr>
        <p:blipFill>
          <a:blip r:embed="rId2"/>
          <a:srcRect b="5253"/>
          <a:stretch>
            <a:fillRect/>
          </a:stretch>
        </p:blipFill>
        <p:spPr>
          <a:xfrm>
            <a:off x="2798761" y="1214437"/>
            <a:ext cx="7011990" cy="498157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38"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27</a:t>
            </a:fld>
            <a:endParaRPr/>
          </a:p>
        </p:txBody>
      </p:sp>
      <p:pic>
        <p:nvPicPr>
          <p:cNvPr id="239" name="animation Trace Program with Arrays After i++, i becomes 2 public class Test {" descr="animation Trace Program with Arrays After i++, i becomes 2 public class Test {"/>
          <p:cNvPicPr>
            <a:picLocks noChangeAspect="1"/>
          </p:cNvPicPr>
          <p:nvPr/>
        </p:nvPicPr>
        <p:blipFill>
          <a:blip r:embed="rId2"/>
          <a:srcRect b="7337"/>
          <a:stretch>
            <a:fillRect/>
          </a:stretch>
        </p:blipFill>
        <p:spPr>
          <a:xfrm>
            <a:off x="2763836" y="1223962"/>
            <a:ext cx="7181852" cy="49911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42"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28</a:t>
            </a:fld>
            <a:endParaRPr/>
          </a:p>
        </p:txBody>
      </p:sp>
      <p:pic>
        <p:nvPicPr>
          <p:cNvPr id="243" name="animation Trace Program with Arrays public class Test { public static void main(String[] args)" descr="animation Trace Program with Arrays public class Test { public static void main(String[] args)"/>
          <p:cNvPicPr>
            <a:picLocks noChangeAspect="1"/>
          </p:cNvPicPr>
          <p:nvPr/>
        </p:nvPicPr>
        <p:blipFill>
          <a:blip r:embed="rId2"/>
          <a:srcRect b="7336"/>
          <a:stretch>
            <a:fillRect/>
          </a:stretch>
        </p:blipFill>
        <p:spPr>
          <a:xfrm>
            <a:off x="2724150" y="1214437"/>
            <a:ext cx="7196139" cy="50006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46"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29</a:t>
            </a:fld>
            <a:endParaRPr/>
          </a:p>
        </p:txBody>
      </p:sp>
      <p:pic>
        <p:nvPicPr>
          <p:cNvPr id="247" name="animation Trace Program with Arrays After this line is executed, values[2] is 3 (2" descr="animation Trace Program with Arrays After this line is executed, values[2] is 3 (2"/>
          <p:cNvPicPr>
            <a:picLocks noChangeAspect="1"/>
          </p:cNvPicPr>
          <p:nvPr/>
        </p:nvPicPr>
        <p:blipFill>
          <a:blip r:embed="rId2"/>
          <a:srcRect b="7336"/>
          <a:stretch>
            <a:fillRect/>
          </a:stretch>
        </p:blipFill>
        <p:spPr>
          <a:xfrm>
            <a:off x="2738436" y="1223962"/>
            <a:ext cx="7286627" cy="50641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Geçen Haftaki Dersimizi Hatırlayalı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Let's Remember Our Lesson Last Week</a:t>
            </a:r>
          </a:p>
        </p:txBody>
      </p:sp>
      <p:sp>
        <p:nvSpPr>
          <p:cNvPr id="137" name="Geçen derste, döngü konusunu tamamladık."/>
          <p:cNvSpPr txBox="1">
            <a:spLocks noGrp="1"/>
          </p:cNvSpPr>
          <p:nvPr>
            <p:ph type="body" idx="4294967295"/>
          </p:nvPr>
        </p:nvSpPr>
        <p:spPr>
          <a:xfrm>
            <a:off x="4381500" y="1268412"/>
            <a:ext cx="7500939" cy="4824413"/>
          </a:xfrm>
          <a:prstGeom prst="rect">
            <a:avLst/>
          </a:prstGeom>
        </p:spPr>
        <p:txBody>
          <a:bodyPr lIns="45718" tIns="45718" rIns="45718" bIns="45718">
            <a:normAutofit/>
          </a:bodyPr>
          <a:lstStyle>
            <a:lvl1pPr marL="0" indent="0">
              <a:buSzTx/>
              <a:buNone/>
            </a:lvl1pPr>
          </a:lstStyle>
          <a:p>
            <a:r>
              <a:t>In the last lesson, we completed the topic of methods.</a:t>
            </a:r>
          </a:p>
        </p:txBody>
      </p:sp>
      <p:pic>
        <p:nvPicPr>
          <p:cNvPr id="138" name="The Java Community Process(SM) Program - java-in-education - index" descr="The Java Community Process(SM) Program - java-in-education - index"/>
          <p:cNvPicPr>
            <a:picLocks noChangeAspect="1"/>
          </p:cNvPicPr>
          <p:nvPr/>
        </p:nvPicPr>
        <p:blipFill>
          <a:blip r:embed="rId2"/>
          <a:stretch>
            <a:fillRect/>
          </a:stretch>
        </p:blipFill>
        <p:spPr>
          <a:xfrm>
            <a:off x="381000" y="1643061"/>
            <a:ext cx="3502025" cy="2767014"/>
          </a:xfrm>
          <a:prstGeom prst="rect">
            <a:avLst/>
          </a:prstGeom>
          <a:ln w="12700">
            <a:miter lim="400000"/>
          </a:ln>
        </p:spPr>
      </p:pic>
      <p:sp>
        <p:nvSpPr>
          <p:cNvPr id="139" name="Slide Number"/>
          <p:cNvSpPr txBox="1">
            <a:spLocks noGrp="1"/>
          </p:cNvSpPr>
          <p:nvPr>
            <p:ph type="sldNum" sz="quarter" idx="4294967295"/>
          </p:nvPr>
        </p:nvSpPr>
        <p:spPr>
          <a:xfrm>
            <a:off x="11675654" y="6533495"/>
            <a:ext cx="181381"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3</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50"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30</a:t>
            </a:fld>
            <a:endParaRPr/>
          </a:p>
        </p:txBody>
      </p:sp>
      <p:pic>
        <p:nvPicPr>
          <p:cNvPr id="251" name="animation Trace Program with Arrays After this, i becomes 3. public class Test {" descr="animation Trace Program with Arrays After this, i becomes 3. public class Test {"/>
          <p:cNvPicPr>
            <a:picLocks noChangeAspect="1"/>
          </p:cNvPicPr>
          <p:nvPr/>
        </p:nvPicPr>
        <p:blipFill>
          <a:blip r:embed="rId2"/>
          <a:srcRect b="7337"/>
          <a:stretch>
            <a:fillRect/>
          </a:stretch>
        </p:blipFill>
        <p:spPr>
          <a:xfrm>
            <a:off x="2724150" y="1214437"/>
            <a:ext cx="7299325" cy="507206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54"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31</a:t>
            </a:fld>
            <a:endParaRPr/>
          </a:p>
        </p:txBody>
      </p:sp>
      <p:pic>
        <p:nvPicPr>
          <p:cNvPr id="255" name="animation Trace Program with Arrays i (=3) is still less than 5. public class" descr="animation Trace Program with Arrays i (=3) is still less than 5. public class"/>
          <p:cNvPicPr>
            <a:picLocks noChangeAspect="1"/>
          </p:cNvPicPr>
          <p:nvPr/>
        </p:nvPicPr>
        <p:blipFill>
          <a:blip r:embed="rId2"/>
          <a:srcRect b="7337"/>
          <a:stretch>
            <a:fillRect/>
          </a:stretch>
        </p:blipFill>
        <p:spPr>
          <a:xfrm>
            <a:off x="2724150" y="1214437"/>
            <a:ext cx="7299325" cy="507206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58"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32</a:t>
            </a:fld>
            <a:endParaRPr/>
          </a:p>
        </p:txBody>
      </p:sp>
      <p:pic>
        <p:nvPicPr>
          <p:cNvPr id="259" name="animation Trace Program with Arrays After this line, values[3] becomes 6 (3 + 3)" descr="animation Trace Program with Arrays After this line, values[3] becomes 6 (3 + 3)"/>
          <p:cNvPicPr>
            <a:picLocks noChangeAspect="1"/>
          </p:cNvPicPr>
          <p:nvPr/>
        </p:nvPicPr>
        <p:blipFill>
          <a:blip r:embed="rId2"/>
          <a:srcRect b="7337"/>
          <a:stretch>
            <a:fillRect/>
          </a:stretch>
        </p:blipFill>
        <p:spPr>
          <a:xfrm>
            <a:off x="2724150" y="1214437"/>
            <a:ext cx="7299325" cy="507206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62"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33</a:t>
            </a:fld>
            <a:endParaRPr/>
          </a:p>
        </p:txBody>
      </p:sp>
      <p:pic>
        <p:nvPicPr>
          <p:cNvPr id="263" name="animation Trace Program with Arrays After this, i becomes 4 public class Test {" descr="animation Trace Program with Arrays After this, i becomes 4 public class Test {"/>
          <p:cNvPicPr>
            <a:picLocks noChangeAspect="1"/>
          </p:cNvPicPr>
          <p:nvPr/>
        </p:nvPicPr>
        <p:blipFill>
          <a:blip r:embed="rId2"/>
          <a:srcRect b="7835"/>
          <a:stretch>
            <a:fillRect/>
          </a:stretch>
        </p:blipFill>
        <p:spPr>
          <a:xfrm>
            <a:off x="2784475" y="1247775"/>
            <a:ext cx="7150100" cy="494188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66"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34</a:t>
            </a:fld>
            <a:endParaRPr/>
          </a:p>
        </p:txBody>
      </p:sp>
      <p:pic>
        <p:nvPicPr>
          <p:cNvPr id="267" name="animation Trace Program with Arrays i (=4) is still less than 5 public class" descr="animation Trace Program with Arrays i (=4) is still less than 5 public class"/>
          <p:cNvPicPr>
            <a:picLocks noChangeAspect="1"/>
          </p:cNvPicPr>
          <p:nvPr/>
        </p:nvPicPr>
        <p:blipFill>
          <a:blip r:embed="rId2"/>
          <a:srcRect b="5252"/>
          <a:stretch>
            <a:fillRect/>
          </a:stretch>
        </p:blipFill>
        <p:spPr>
          <a:xfrm>
            <a:off x="2809875" y="1258887"/>
            <a:ext cx="6975475" cy="495617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70"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35</a:t>
            </a:fld>
            <a:endParaRPr/>
          </a:p>
        </p:txBody>
      </p:sp>
      <p:pic>
        <p:nvPicPr>
          <p:cNvPr id="271" name="animation Trace Program with Arrays After this, values[4] becomes 10 (4 + 6) public" descr="animation Trace Program with Arrays After this, values[4] becomes 10 (4 + 6) public"/>
          <p:cNvPicPr>
            <a:picLocks noChangeAspect="1"/>
          </p:cNvPicPr>
          <p:nvPr/>
        </p:nvPicPr>
        <p:blipFill>
          <a:blip r:embed="rId2"/>
          <a:srcRect b="7337"/>
          <a:stretch>
            <a:fillRect/>
          </a:stretch>
        </p:blipFill>
        <p:spPr>
          <a:xfrm>
            <a:off x="2713036" y="1257300"/>
            <a:ext cx="7285040" cy="506253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74"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36</a:t>
            </a:fld>
            <a:endParaRPr/>
          </a:p>
        </p:txBody>
      </p:sp>
      <p:pic>
        <p:nvPicPr>
          <p:cNvPr id="275" name="animation Trace Program with Arrays After i++, i becomes 5 public class Test {" descr="animation Trace Program with Arrays After i++, i becomes 5 public class Test {"/>
          <p:cNvPicPr>
            <a:picLocks noChangeAspect="1"/>
          </p:cNvPicPr>
          <p:nvPr/>
        </p:nvPicPr>
        <p:blipFill>
          <a:blip r:embed="rId2"/>
          <a:srcRect b="7337"/>
          <a:stretch>
            <a:fillRect/>
          </a:stretch>
        </p:blipFill>
        <p:spPr>
          <a:xfrm>
            <a:off x="2738436" y="1223962"/>
            <a:ext cx="7285040" cy="506253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78"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37</a:t>
            </a:fld>
            <a:endParaRPr/>
          </a:p>
        </p:txBody>
      </p:sp>
      <p:pic>
        <p:nvPicPr>
          <p:cNvPr id="279" name="animation Trace Program with Arrays i ( =5) &lt; 5 is false. Exit the" descr="animation Trace Program with Arrays i ( =5) &lt; 5 is false. Exit the"/>
          <p:cNvPicPr>
            <a:picLocks noChangeAspect="1"/>
          </p:cNvPicPr>
          <p:nvPr/>
        </p:nvPicPr>
        <p:blipFill>
          <a:blip r:embed="rId2"/>
          <a:srcRect b="7337"/>
          <a:stretch>
            <a:fillRect/>
          </a:stretch>
        </p:blipFill>
        <p:spPr>
          <a:xfrm>
            <a:off x="2738436" y="1223962"/>
            <a:ext cx="7285040" cy="506253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ziler ile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Program with Arrays</a:t>
            </a:r>
          </a:p>
        </p:txBody>
      </p:sp>
      <p:sp>
        <p:nvSpPr>
          <p:cNvPr id="282"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38</a:t>
            </a:fld>
            <a:endParaRPr/>
          </a:p>
        </p:txBody>
      </p:sp>
      <p:pic>
        <p:nvPicPr>
          <p:cNvPr id="283" name="animation Trace Program with Arrays After this line, values[0] is 11 (1 + 10)" descr="animation Trace Program with Arrays After this line, values[0] is 11 (1 + 10)"/>
          <p:cNvPicPr>
            <a:picLocks noChangeAspect="1"/>
          </p:cNvPicPr>
          <p:nvPr/>
        </p:nvPicPr>
        <p:blipFill>
          <a:blip r:embed="rId2"/>
          <a:srcRect b="7337"/>
          <a:stretch>
            <a:fillRect/>
          </a:stretch>
        </p:blipFill>
        <p:spPr>
          <a:xfrm>
            <a:off x="2809875" y="1273175"/>
            <a:ext cx="7213600" cy="501332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Diziler ile İşlemle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Operations with Arrays</a:t>
            </a:r>
          </a:p>
        </p:txBody>
      </p:sp>
      <p:sp>
        <p:nvSpPr>
          <p:cNvPr id="286" name="(Giriş değerleriyle dizileri başlatma)…"/>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marL="514350" indent="-514350">
              <a:buSzPct val="100000"/>
              <a:buAutoNum type="arabicPeriod"/>
            </a:pPr>
            <a:r>
              <a:t>(Initializing arrays with input values)</a:t>
            </a:r>
          </a:p>
          <a:p>
            <a:pPr marL="514350" indent="-514350">
              <a:buSzPct val="100000"/>
              <a:buAutoNum type="arabicPeriod"/>
            </a:pPr>
            <a:r>
              <a:t>(Initializing arrays with random values)</a:t>
            </a:r>
          </a:p>
          <a:p>
            <a:pPr marL="514350" indent="-514350">
              <a:buSzPct val="100000"/>
              <a:buAutoNum type="arabicPeriod"/>
            </a:pPr>
            <a:r>
              <a:t>(Printing arrays)</a:t>
            </a:r>
          </a:p>
          <a:p>
            <a:pPr marL="514350" indent="-514350">
              <a:buSzPct val="100000"/>
              <a:buAutoNum type="arabicPeriod"/>
            </a:pPr>
            <a:r>
              <a:t>(Adding all elements)</a:t>
            </a:r>
          </a:p>
          <a:p>
            <a:pPr marL="514350" indent="-514350">
              <a:buSzPct val="100000"/>
              <a:buAutoNum type="arabicPeriod"/>
            </a:pPr>
            <a:r>
              <a:t>(Find the largest element)</a:t>
            </a:r>
          </a:p>
          <a:p>
            <a:pPr marL="514350" indent="-514350">
              <a:buSzPct val="100000"/>
              <a:buAutoNum type="arabicPeriod"/>
            </a:pPr>
            <a:r>
              <a:t>(Find the index of the largest element – also the smallest index)</a:t>
            </a:r>
          </a:p>
          <a:p>
            <a:pPr marL="514350" indent="-514350">
              <a:buSzPct val="100000"/>
              <a:buAutoNum type="arabicPeriod"/>
            </a:pPr>
            <a:r>
              <a:t>( </a:t>
            </a:r>
            <a:r>
              <a:rPr i="1"/>
              <a:t>Random shuffle </a:t>
            </a:r>
            <a:r>
              <a:t>)</a:t>
            </a:r>
          </a:p>
          <a:p>
            <a:pPr marL="514350" indent="-514350">
              <a:buSzPct val="100000"/>
              <a:buAutoNum type="arabicPeriod"/>
            </a:pPr>
            <a:r>
              <a:t>( </a:t>
            </a:r>
            <a:r>
              <a:rPr i="1"/>
              <a:t>Changing elements </a:t>
            </a:r>
            <a:r>
              <a:t>)</a:t>
            </a:r>
          </a:p>
        </p:txBody>
      </p:sp>
      <p:sp>
        <p:nvSpPr>
          <p:cNvPr id="287"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39</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u Haft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This week</a:t>
            </a:r>
          </a:p>
        </p:txBody>
      </p:sp>
      <p:sp>
        <p:nvSpPr>
          <p:cNvPr id="142" name="Bu derste bir liste için veri yapısı olarak kullanılan dizileri öğreneceğiz.…"/>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In this lecture, we will learn about arrays. They are used as data structures for a list.</a:t>
            </a:r>
          </a:p>
          <a:p>
            <a:r>
              <a:t>In summary, we will learn;</a:t>
            </a:r>
          </a:p>
          <a:p>
            <a:pPr marL="742950" lvl="1" indent="-285750">
              <a:spcBef>
                <a:spcPts val="0"/>
              </a:spcBef>
              <a:buClr>
                <a:srgbClr val="FF0000"/>
              </a:buClr>
              <a:defRPr sz="2800"/>
            </a:pPr>
            <a:r>
              <a:t>array definition,</a:t>
            </a:r>
          </a:p>
          <a:p>
            <a:pPr marL="742950" lvl="1" indent="-285750">
              <a:spcBef>
                <a:spcPts val="0"/>
              </a:spcBef>
              <a:buClr>
                <a:srgbClr val="FF0000"/>
              </a:buClr>
              <a:defRPr sz="2800"/>
            </a:pPr>
            <a:r>
              <a:t>initializing the elements of the array,</a:t>
            </a:r>
          </a:p>
          <a:p>
            <a:pPr marL="742950" lvl="1" indent="-285750">
              <a:spcBef>
                <a:spcPts val="0"/>
              </a:spcBef>
              <a:buClr>
                <a:srgbClr val="FF0000"/>
              </a:buClr>
              <a:defRPr sz="2800"/>
            </a:pPr>
            <a:r>
              <a:t>modifying the elements of the array</a:t>
            </a:r>
          </a:p>
        </p:txBody>
      </p:sp>
      <p:sp>
        <p:nvSpPr>
          <p:cNvPr id="143" name="Slide Number"/>
          <p:cNvSpPr txBox="1">
            <a:spLocks noGrp="1"/>
          </p:cNvSpPr>
          <p:nvPr>
            <p:ph type="sldNum" sz="quarter" idx="4294967295"/>
          </p:nvPr>
        </p:nvSpPr>
        <p:spPr>
          <a:xfrm>
            <a:off x="11675654" y="6533495"/>
            <a:ext cx="181381"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4</a:t>
            </a:fld>
            <a:endParaRPr/>
          </a:p>
        </p:txBody>
      </p:sp>
      <p:pic>
        <p:nvPicPr>
          <p:cNvPr id="144" name="icon_array.gif" descr="icon_array.gif"/>
          <p:cNvPicPr>
            <a:picLocks noChangeAspect="1"/>
          </p:cNvPicPr>
          <p:nvPr/>
        </p:nvPicPr>
        <p:blipFill>
          <a:blip r:embed="rId2"/>
          <a:stretch>
            <a:fillRect/>
          </a:stretch>
        </p:blipFill>
        <p:spPr>
          <a:xfrm>
            <a:off x="6953250" y="2279650"/>
            <a:ext cx="4702175" cy="235108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Giriş değerleriyle dizileri başlatm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Initializing arrays with input values</a:t>
            </a:r>
          </a:p>
        </p:txBody>
      </p:sp>
      <p:sp>
        <p:nvSpPr>
          <p:cNvPr id="290" name="java.util.Scanner input = new java.util.Scanner(System.in);…"/>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a:spcBef>
                <a:spcPts val="500"/>
              </a:spcBef>
              <a:buSzTx/>
              <a:buNone/>
              <a:defRPr sz="2400">
                <a:latin typeface="Consolas"/>
                <a:ea typeface="Consolas"/>
                <a:cs typeface="Consolas"/>
                <a:sym typeface="Consolas"/>
              </a:defRPr>
            </a:pPr>
            <a:r>
              <a:t>java.util.Scanner </a:t>
            </a:r>
            <a:r>
              <a:rPr>
                <a:solidFill>
                  <a:srgbClr val="6A3E3E"/>
                </a:solidFill>
              </a:rPr>
              <a:t>input</a:t>
            </a:r>
            <a:r>
              <a:t> = </a:t>
            </a:r>
            <a:r>
              <a:rPr b="1">
                <a:solidFill>
                  <a:srgbClr val="7F0055"/>
                </a:solidFill>
              </a:rPr>
              <a:t>new</a:t>
            </a:r>
            <a:r>
              <a:rPr b="1"/>
              <a:t> java.util.Scanner(System.</a:t>
            </a:r>
            <a:r>
              <a:rPr b="1" i="1">
                <a:solidFill>
                  <a:srgbClr val="0000C0"/>
                </a:solidFill>
              </a:rPr>
              <a:t>in</a:t>
            </a:r>
            <a:r>
              <a:rPr b="1" i="1"/>
              <a:t>);</a:t>
            </a:r>
          </a:p>
          <a:p>
            <a:pPr>
              <a:spcBef>
                <a:spcPts val="500"/>
              </a:spcBef>
              <a:buSzTx/>
              <a:buNone/>
              <a:defRPr sz="2400">
                <a:latin typeface="Consolas"/>
                <a:ea typeface="Consolas"/>
                <a:cs typeface="Consolas"/>
                <a:sym typeface="Consolas"/>
              </a:defRPr>
            </a:pPr>
            <a:r>
              <a:t>System.</a:t>
            </a:r>
            <a:r>
              <a:rPr b="1" i="1">
                <a:solidFill>
                  <a:srgbClr val="0000C0"/>
                </a:solidFill>
              </a:rPr>
              <a:t>out</a:t>
            </a:r>
            <a:r>
              <a:rPr b="1" i="1"/>
              <a:t>.print(</a:t>
            </a:r>
            <a:r>
              <a:rPr b="1" i="1">
                <a:solidFill>
                  <a:srgbClr val="2A00FF"/>
                </a:solidFill>
              </a:rPr>
              <a:t>"Enter "</a:t>
            </a:r>
            <a:r>
              <a:rPr b="1" i="1"/>
              <a:t> + myList.length + </a:t>
            </a:r>
            <a:r>
              <a:rPr b="1" i="1">
                <a:solidFill>
                  <a:srgbClr val="2A00FF"/>
                </a:solidFill>
              </a:rPr>
              <a:t>" values: "</a:t>
            </a:r>
            <a:r>
              <a:rPr b="1" i="1"/>
              <a:t>);</a:t>
            </a:r>
          </a:p>
          <a:p>
            <a:pPr>
              <a:spcBef>
                <a:spcPts val="500"/>
              </a:spcBef>
              <a:buSzTx/>
              <a:buNone/>
              <a:defRPr sz="2400" b="1">
                <a:solidFill>
                  <a:srgbClr val="7F0055"/>
                </a:solidFill>
                <a:latin typeface="Consolas"/>
                <a:ea typeface="Consolas"/>
                <a:cs typeface="Consolas"/>
                <a:sym typeface="Consolas"/>
              </a:defRPr>
            </a:pPr>
            <a:r>
              <a:t>for</a:t>
            </a:r>
            <a:r>
              <a:rPr>
                <a:solidFill>
                  <a:srgbClr val="000000"/>
                </a:solidFill>
              </a:rPr>
              <a:t> (</a:t>
            </a:r>
            <a:r>
              <a:t>int</a:t>
            </a:r>
            <a:r>
              <a:rPr>
                <a:solidFill>
                  <a:srgbClr val="000000"/>
                </a:solidFill>
              </a:rPr>
              <a:t> </a:t>
            </a:r>
            <a:r>
              <a:rPr>
                <a:solidFill>
                  <a:srgbClr val="6A3E3E"/>
                </a:solidFill>
              </a:rPr>
              <a:t>i</a:t>
            </a:r>
            <a:r>
              <a:rPr>
                <a:solidFill>
                  <a:srgbClr val="000000"/>
                </a:solidFill>
              </a:rPr>
              <a:t> = 0; </a:t>
            </a:r>
            <a:r>
              <a:rPr>
                <a:solidFill>
                  <a:srgbClr val="6A3E3E"/>
                </a:solidFill>
              </a:rPr>
              <a:t>i</a:t>
            </a:r>
            <a:r>
              <a:rPr>
                <a:solidFill>
                  <a:srgbClr val="000000"/>
                </a:solidFill>
              </a:rPr>
              <a:t> &lt; myList.length; </a:t>
            </a:r>
            <a:r>
              <a:rPr>
                <a:solidFill>
                  <a:srgbClr val="6A3E3E"/>
                </a:solidFill>
              </a:rPr>
              <a:t>i</a:t>
            </a:r>
            <a:r>
              <a:rPr>
                <a:solidFill>
                  <a:srgbClr val="000000"/>
                </a:solidFill>
              </a:rPr>
              <a:t>++)</a:t>
            </a:r>
          </a:p>
          <a:p>
            <a:pPr>
              <a:spcBef>
                <a:spcPts val="500"/>
              </a:spcBef>
              <a:buSzTx/>
              <a:buNone/>
              <a:defRPr sz="2400">
                <a:latin typeface="Consolas"/>
                <a:ea typeface="Consolas"/>
                <a:cs typeface="Consolas"/>
                <a:sym typeface="Consolas"/>
              </a:defRPr>
            </a:pPr>
            <a:r>
              <a:t>     myList[</a:t>
            </a:r>
            <a:r>
              <a:rPr>
                <a:solidFill>
                  <a:srgbClr val="6A3E3E"/>
                </a:solidFill>
              </a:rPr>
              <a:t>i</a:t>
            </a:r>
            <a:r>
              <a:t>] = </a:t>
            </a:r>
            <a:r>
              <a:rPr>
                <a:solidFill>
                  <a:srgbClr val="6A3E3E"/>
                </a:solidFill>
              </a:rPr>
              <a:t>input</a:t>
            </a:r>
            <a:r>
              <a:t>.nextDouble();</a:t>
            </a:r>
          </a:p>
        </p:txBody>
      </p:sp>
      <p:sp>
        <p:nvSpPr>
          <p:cNvPr id="291"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40</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Rastgele değerlerle dizileri başlatm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Initializing arrays with random values</a:t>
            </a:r>
          </a:p>
        </p:txBody>
      </p:sp>
      <p:sp>
        <p:nvSpPr>
          <p:cNvPr id="294" name="for (int i = 0; i &lt; myList.length; i++)…"/>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a:spcBef>
                <a:spcPts val="600"/>
              </a:spcBef>
              <a:buSzTx/>
              <a:buNone/>
              <a:defRPr sz="2800">
                <a:latin typeface="Consolas"/>
                <a:ea typeface="Consolas"/>
                <a:cs typeface="Consolas"/>
                <a:sym typeface="Consolas"/>
              </a:defRPr>
            </a:pPr>
            <a:r>
              <a:t>     </a:t>
            </a:r>
            <a:r>
              <a:rPr b="1">
                <a:solidFill>
                  <a:srgbClr val="7F0055"/>
                </a:solidFill>
              </a:rPr>
              <a:t>for</a:t>
            </a:r>
            <a:r>
              <a:rPr b="1"/>
              <a:t> (</a:t>
            </a:r>
            <a:r>
              <a:rPr b="1">
                <a:solidFill>
                  <a:srgbClr val="7F0055"/>
                </a:solidFill>
              </a:rPr>
              <a:t>int</a:t>
            </a:r>
            <a:r>
              <a:rPr b="1"/>
              <a:t> </a:t>
            </a:r>
            <a:r>
              <a:rPr b="1">
                <a:solidFill>
                  <a:srgbClr val="6A3E3E"/>
                </a:solidFill>
              </a:rPr>
              <a:t>i</a:t>
            </a:r>
            <a:r>
              <a:rPr b="1"/>
              <a:t> = 0; </a:t>
            </a:r>
            <a:r>
              <a:rPr b="1">
                <a:solidFill>
                  <a:srgbClr val="6A3E3E"/>
                </a:solidFill>
              </a:rPr>
              <a:t>i</a:t>
            </a:r>
            <a:r>
              <a:rPr b="1"/>
              <a:t> &lt; myList.length; </a:t>
            </a:r>
            <a:r>
              <a:rPr b="1">
                <a:solidFill>
                  <a:srgbClr val="6A3E3E"/>
                </a:solidFill>
              </a:rPr>
              <a:t>i</a:t>
            </a:r>
            <a:r>
              <a:rPr b="1"/>
              <a:t>++) </a:t>
            </a:r>
          </a:p>
          <a:p>
            <a:pPr>
              <a:spcBef>
                <a:spcPts val="600"/>
              </a:spcBef>
              <a:buSzTx/>
              <a:buNone/>
              <a:defRPr sz="2800">
                <a:latin typeface="Consolas"/>
                <a:ea typeface="Consolas"/>
                <a:cs typeface="Consolas"/>
                <a:sym typeface="Consolas"/>
              </a:defRPr>
            </a:pPr>
            <a:r>
              <a:t>     {</a:t>
            </a:r>
          </a:p>
          <a:p>
            <a:pPr>
              <a:spcBef>
                <a:spcPts val="600"/>
              </a:spcBef>
              <a:buSzTx/>
              <a:buNone/>
              <a:defRPr sz="2800">
                <a:latin typeface="Consolas"/>
                <a:ea typeface="Consolas"/>
                <a:cs typeface="Consolas"/>
                <a:sym typeface="Consolas"/>
              </a:defRPr>
            </a:pPr>
            <a:r>
              <a:t>         myList[</a:t>
            </a:r>
            <a:r>
              <a:rPr>
                <a:solidFill>
                  <a:srgbClr val="6A3E3E"/>
                </a:solidFill>
              </a:rPr>
              <a:t>i</a:t>
            </a:r>
            <a:r>
              <a:t>] = Math.</a:t>
            </a:r>
            <a:r>
              <a:rPr i="1"/>
              <a:t>random() * 100;</a:t>
            </a:r>
          </a:p>
          <a:p>
            <a:pPr>
              <a:spcBef>
                <a:spcPts val="600"/>
              </a:spcBef>
              <a:buSzTx/>
              <a:buNone/>
              <a:defRPr sz="2800">
                <a:latin typeface="Consolas"/>
                <a:ea typeface="Consolas"/>
                <a:cs typeface="Consolas"/>
                <a:sym typeface="Consolas"/>
              </a:defRPr>
            </a:pPr>
            <a:r>
              <a:t>     }</a:t>
            </a:r>
          </a:p>
        </p:txBody>
      </p:sp>
      <p:sp>
        <p:nvSpPr>
          <p:cNvPr id="295"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41</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Dizileri yazdırm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Printing arrays</a:t>
            </a:r>
          </a:p>
        </p:txBody>
      </p:sp>
      <p:sp>
        <p:nvSpPr>
          <p:cNvPr id="298" name="for (int i = 0; i &lt; myList.length; i++)…"/>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a:spcBef>
                <a:spcPts val="600"/>
              </a:spcBef>
              <a:buSzTx/>
              <a:buNone/>
              <a:defRPr sz="2800">
                <a:latin typeface="Consolas"/>
                <a:ea typeface="Consolas"/>
                <a:cs typeface="Consolas"/>
                <a:sym typeface="Consolas"/>
              </a:defRPr>
            </a:pPr>
            <a:r>
              <a:t>     </a:t>
            </a:r>
            <a:r>
              <a:rPr b="1">
                <a:solidFill>
                  <a:srgbClr val="7F0055"/>
                </a:solidFill>
              </a:rPr>
              <a:t>for</a:t>
            </a:r>
            <a:r>
              <a:rPr b="1"/>
              <a:t> (</a:t>
            </a:r>
            <a:r>
              <a:rPr b="1">
                <a:solidFill>
                  <a:srgbClr val="7F0055"/>
                </a:solidFill>
              </a:rPr>
              <a:t>int</a:t>
            </a:r>
            <a:r>
              <a:rPr b="1"/>
              <a:t> </a:t>
            </a:r>
            <a:r>
              <a:rPr b="1">
                <a:solidFill>
                  <a:srgbClr val="6A3E3E"/>
                </a:solidFill>
              </a:rPr>
              <a:t>i</a:t>
            </a:r>
            <a:r>
              <a:rPr b="1"/>
              <a:t> = 0; </a:t>
            </a:r>
            <a:r>
              <a:rPr b="1">
                <a:solidFill>
                  <a:srgbClr val="6A3E3E"/>
                </a:solidFill>
              </a:rPr>
              <a:t>i</a:t>
            </a:r>
            <a:r>
              <a:rPr b="1"/>
              <a:t> &lt; myList.length; </a:t>
            </a:r>
            <a:r>
              <a:rPr b="1">
                <a:solidFill>
                  <a:srgbClr val="6A3E3E"/>
                </a:solidFill>
              </a:rPr>
              <a:t>i</a:t>
            </a:r>
            <a:r>
              <a:rPr b="1"/>
              <a:t>++) </a:t>
            </a:r>
          </a:p>
          <a:p>
            <a:pPr>
              <a:spcBef>
                <a:spcPts val="600"/>
              </a:spcBef>
              <a:buSzTx/>
              <a:buNone/>
              <a:defRPr sz="2800">
                <a:latin typeface="Consolas"/>
                <a:ea typeface="Consolas"/>
                <a:cs typeface="Consolas"/>
                <a:sym typeface="Consolas"/>
              </a:defRPr>
            </a:pPr>
            <a:r>
              <a:t>     {</a:t>
            </a:r>
          </a:p>
          <a:p>
            <a:pPr>
              <a:spcBef>
                <a:spcPts val="600"/>
              </a:spcBef>
              <a:buSzTx/>
              <a:buNone/>
              <a:defRPr sz="2800">
                <a:latin typeface="Consolas"/>
                <a:ea typeface="Consolas"/>
                <a:cs typeface="Consolas"/>
                <a:sym typeface="Consolas"/>
              </a:defRPr>
            </a:pPr>
            <a:r>
              <a:t>         System.</a:t>
            </a:r>
            <a:r>
              <a:rPr b="1" i="1">
                <a:solidFill>
                  <a:srgbClr val="0000C0"/>
                </a:solidFill>
              </a:rPr>
              <a:t>out</a:t>
            </a:r>
            <a:r>
              <a:rPr b="1" i="1"/>
              <a:t>.print(myList[</a:t>
            </a:r>
            <a:r>
              <a:rPr b="1" i="1">
                <a:solidFill>
                  <a:srgbClr val="6A3E3E"/>
                </a:solidFill>
              </a:rPr>
              <a:t>i</a:t>
            </a:r>
            <a:r>
              <a:rPr b="1" i="1"/>
              <a:t>] + </a:t>
            </a:r>
            <a:r>
              <a:rPr b="1" i="1">
                <a:solidFill>
                  <a:srgbClr val="2A00FF"/>
                </a:solidFill>
              </a:rPr>
              <a:t>" "</a:t>
            </a:r>
            <a:r>
              <a:rPr b="1" i="1"/>
              <a:t>);</a:t>
            </a:r>
          </a:p>
          <a:p>
            <a:pPr>
              <a:spcBef>
                <a:spcPts val="600"/>
              </a:spcBef>
              <a:buSzTx/>
              <a:buNone/>
              <a:defRPr sz="2800">
                <a:latin typeface="Consolas"/>
                <a:ea typeface="Consolas"/>
                <a:cs typeface="Consolas"/>
                <a:sym typeface="Consolas"/>
              </a:defRPr>
            </a:pPr>
            <a:r>
              <a:t>     }</a:t>
            </a:r>
          </a:p>
        </p:txBody>
      </p:sp>
      <p:sp>
        <p:nvSpPr>
          <p:cNvPr id="299"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42</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üm elemanları toplam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Adding all elements</a:t>
            </a:r>
          </a:p>
        </p:txBody>
      </p:sp>
      <p:sp>
        <p:nvSpPr>
          <p:cNvPr id="302" name="double total = 0;…"/>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a:spcBef>
                <a:spcPts val="600"/>
              </a:spcBef>
              <a:buSzTx/>
              <a:buNone/>
              <a:defRPr sz="2800">
                <a:latin typeface="Consolas"/>
                <a:ea typeface="Consolas"/>
                <a:cs typeface="Consolas"/>
                <a:sym typeface="Consolas"/>
              </a:defRPr>
            </a:pPr>
            <a:r>
              <a:t> </a:t>
            </a:r>
            <a:r>
              <a:rPr b="1">
                <a:solidFill>
                  <a:srgbClr val="7F0055"/>
                </a:solidFill>
              </a:rPr>
              <a:t>double</a:t>
            </a:r>
            <a:r>
              <a:rPr b="1"/>
              <a:t> </a:t>
            </a:r>
            <a:r>
              <a:rPr b="1">
                <a:solidFill>
                  <a:srgbClr val="6A3E3E"/>
                </a:solidFill>
              </a:rPr>
              <a:t>total</a:t>
            </a:r>
            <a:r>
              <a:rPr b="1"/>
              <a:t> = 0;</a:t>
            </a:r>
          </a:p>
          <a:p>
            <a:pPr>
              <a:spcBef>
                <a:spcPts val="600"/>
              </a:spcBef>
              <a:buSzTx/>
              <a:buNone/>
              <a:defRPr sz="2800">
                <a:latin typeface="Consolas"/>
                <a:ea typeface="Consolas"/>
                <a:cs typeface="Consolas"/>
                <a:sym typeface="Consolas"/>
              </a:defRPr>
            </a:pPr>
            <a:r>
              <a:t> </a:t>
            </a:r>
            <a:r>
              <a:rPr b="1">
                <a:solidFill>
                  <a:srgbClr val="7F0055"/>
                </a:solidFill>
              </a:rPr>
              <a:t>for</a:t>
            </a:r>
            <a:r>
              <a:rPr b="1"/>
              <a:t> (</a:t>
            </a:r>
            <a:r>
              <a:rPr b="1">
                <a:solidFill>
                  <a:srgbClr val="7F0055"/>
                </a:solidFill>
              </a:rPr>
              <a:t>int</a:t>
            </a:r>
            <a:r>
              <a:rPr b="1"/>
              <a:t> </a:t>
            </a:r>
            <a:r>
              <a:rPr b="1">
                <a:solidFill>
                  <a:srgbClr val="6A3E3E"/>
                </a:solidFill>
              </a:rPr>
              <a:t>i</a:t>
            </a:r>
            <a:r>
              <a:rPr b="1"/>
              <a:t> = 0; </a:t>
            </a:r>
            <a:r>
              <a:rPr b="1">
                <a:solidFill>
                  <a:srgbClr val="6A3E3E"/>
                </a:solidFill>
              </a:rPr>
              <a:t>i</a:t>
            </a:r>
            <a:r>
              <a:rPr b="1"/>
              <a:t> &lt; myList.length; </a:t>
            </a:r>
            <a:r>
              <a:rPr b="1">
                <a:solidFill>
                  <a:srgbClr val="6A3E3E"/>
                </a:solidFill>
              </a:rPr>
              <a:t>i</a:t>
            </a:r>
            <a:r>
              <a:rPr b="1"/>
              <a:t>++) </a:t>
            </a:r>
          </a:p>
          <a:p>
            <a:pPr>
              <a:spcBef>
                <a:spcPts val="600"/>
              </a:spcBef>
              <a:buSzTx/>
              <a:buNone/>
              <a:defRPr sz="2800">
                <a:latin typeface="Consolas"/>
                <a:ea typeface="Consolas"/>
                <a:cs typeface="Consolas"/>
                <a:sym typeface="Consolas"/>
              </a:defRPr>
            </a:pPr>
            <a:r>
              <a:t>     {</a:t>
            </a:r>
          </a:p>
          <a:p>
            <a:pPr>
              <a:spcBef>
                <a:spcPts val="600"/>
              </a:spcBef>
              <a:buSzTx/>
              <a:buNone/>
              <a:defRPr sz="2800">
                <a:latin typeface="Consolas"/>
                <a:ea typeface="Consolas"/>
                <a:cs typeface="Consolas"/>
                <a:sym typeface="Consolas"/>
              </a:defRPr>
            </a:pPr>
            <a:r>
              <a:t>       </a:t>
            </a:r>
            <a:r>
              <a:rPr>
                <a:solidFill>
                  <a:srgbClr val="6A3E3E"/>
                </a:solidFill>
              </a:rPr>
              <a:t>total</a:t>
            </a:r>
            <a:r>
              <a:t> += myList[</a:t>
            </a:r>
            <a:r>
              <a:rPr>
                <a:solidFill>
                  <a:srgbClr val="6A3E3E"/>
                </a:solidFill>
              </a:rPr>
              <a:t>i</a:t>
            </a:r>
            <a:r>
              <a:t>];</a:t>
            </a:r>
          </a:p>
          <a:p>
            <a:pPr>
              <a:spcBef>
                <a:spcPts val="600"/>
              </a:spcBef>
              <a:buSzTx/>
              <a:buNone/>
              <a:defRPr sz="2800">
                <a:latin typeface="Consolas"/>
                <a:ea typeface="Consolas"/>
                <a:cs typeface="Consolas"/>
                <a:sym typeface="Consolas"/>
              </a:defRPr>
            </a:pPr>
            <a:r>
              <a:t>     }</a:t>
            </a:r>
          </a:p>
          <a:p>
            <a:pPr>
              <a:spcBef>
                <a:spcPts val="600"/>
              </a:spcBef>
              <a:buSzTx/>
              <a:buNone/>
              <a:defRPr sz="2800">
                <a:latin typeface="Consolas"/>
                <a:ea typeface="Consolas"/>
                <a:cs typeface="Consolas"/>
                <a:sym typeface="Consolas"/>
              </a:defRPr>
            </a:pPr>
            <a:r>
              <a:t> </a:t>
            </a:r>
          </a:p>
        </p:txBody>
      </p:sp>
      <p:sp>
        <p:nvSpPr>
          <p:cNvPr id="303"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43</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En büyük elemanı bulm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Finding the largest element</a:t>
            </a:r>
          </a:p>
        </p:txBody>
      </p:sp>
      <p:sp>
        <p:nvSpPr>
          <p:cNvPr id="306" name="double max = myList[0];…"/>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a:spcBef>
                <a:spcPts val="600"/>
              </a:spcBef>
              <a:buSzTx/>
              <a:buNone/>
              <a:defRPr sz="2800">
                <a:latin typeface="Consolas"/>
                <a:ea typeface="Consolas"/>
                <a:cs typeface="Consolas"/>
                <a:sym typeface="Consolas"/>
              </a:defRPr>
            </a:pPr>
            <a:r>
              <a:t> </a:t>
            </a:r>
            <a:r>
              <a:rPr b="1">
                <a:solidFill>
                  <a:srgbClr val="7F0055"/>
                </a:solidFill>
              </a:rPr>
              <a:t>double</a:t>
            </a:r>
            <a:r>
              <a:rPr b="1"/>
              <a:t> </a:t>
            </a:r>
            <a:r>
              <a:rPr b="1">
                <a:solidFill>
                  <a:srgbClr val="6A3E3E"/>
                </a:solidFill>
              </a:rPr>
              <a:t>max</a:t>
            </a:r>
            <a:r>
              <a:rPr b="1"/>
              <a:t> = myList[0];</a:t>
            </a:r>
          </a:p>
          <a:p>
            <a:pPr>
              <a:spcBef>
                <a:spcPts val="600"/>
              </a:spcBef>
              <a:buSzTx/>
              <a:buNone/>
              <a:defRPr sz="2800">
                <a:latin typeface="Consolas"/>
                <a:ea typeface="Consolas"/>
                <a:cs typeface="Consolas"/>
                <a:sym typeface="Consolas"/>
              </a:defRPr>
            </a:pPr>
            <a:r>
              <a:t> </a:t>
            </a:r>
            <a:r>
              <a:rPr b="1">
                <a:solidFill>
                  <a:srgbClr val="7F0055"/>
                </a:solidFill>
              </a:rPr>
              <a:t>for</a:t>
            </a:r>
            <a:r>
              <a:rPr b="1"/>
              <a:t> (</a:t>
            </a:r>
            <a:r>
              <a:rPr b="1">
                <a:solidFill>
                  <a:srgbClr val="7F0055"/>
                </a:solidFill>
              </a:rPr>
              <a:t>int</a:t>
            </a:r>
            <a:r>
              <a:rPr b="1"/>
              <a:t> </a:t>
            </a:r>
            <a:r>
              <a:rPr b="1">
                <a:solidFill>
                  <a:srgbClr val="6A3E3E"/>
                </a:solidFill>
              </a:rPr>
              <a:t>i</a:t>
            </a:r>
            <a:r>
              <a:rPr b="1"/>
              <a:t> = 1; </a:t>
            </a:r>
            <a:r>
              <a:rPr b="1">
                <a:solidFill>
                  <a:srgbClr val="6A3E3E"/>
                </a:solidFill>
              </a:rPr>
              <a:t>i</a:t>
            </a:r>
            <a:r>
              <a:rPr b="1"/>
              <a:t> &lt; myList.length; </a:t>
            </a:r>
            <a:r>
              <a:rPr b="1">
                <a:solidFill>
                  <a:srgbClr val="6A3E3E"/>
                </a:solidFill>
              </a:rPr>
              <a:t>i</a:t>
            </a:r>
            <a:r>
              <a:rPr b="1"/>
              <a:t>++) </a:t>
            </a:r>
          </a:p>
          <a:p>
            <a:pPr>
              <a:spcBef>
                <a:spcPts val="600"/>
              </a:spcBef>
              <a:buSzTx/>
              <a:buNone/>
              <a:defRPr sz="2800">
                <a:latin typeface="Consolas"/>
                <a:ea typeface="Consolas"/>
                <a:cs typeface="Consolas"/>
                <a:sym typeface="Consolas"/>
              </a:defRPr>
            </a:pPr>
            <a:r>
              <a:t>     {</a:t>
            </a:r>
          </a:p>
          <a:p>
            <a:pPr>
              <a:spcBef>
                <a:spcPts val="600"/>
              </a:spcBef>
              <a:buSzTx/>
              <a:buNone/>
              <a:defRPr sz="2800">
                <a:latin typeface="Consolas"/>
                <a:ea typeface="Consolas"/>
                <a:cs typeface="Consolas"/>
                <a:sym typeface="Consolas"/>
              </a:defRPr>
            </a:pPr>
            <a:r>
              <a:t>         </a:t>
            </a:r>
            <a:r>
              <a:rPr b="1">
                <a:solidFill>
                  <a:srgbClr val="7F0055"/>
                </a:solidFill>
              </a:rPr>
              <a:t>if</a:t>
            </a:r>
            <a:r>
              <a:rPr b="1"/>
              <a:t> (myList[</a:t>
            </a:r>
            <a:r>
              <a:rPr b="1">
                <a:solidFill>
                  <a:srgbClr val="6A3E3E"/>
                </a:solidFill>
              </a:rPr>
              <a:t>i</a:t>
            </a:r>
            <a:r>
              <a:rPr b="1"/>
              <a:t>] &gt; </a:t>
            </a:r>
            <a:r>
              <a:rPr b="1">
                <a:solidFill>
                  <a:srgbClr val="6A3E3E"/>
                </a:solidFill>
              </a:rPr>
              <a:t>max</a:t>
            </a:r>
            <a:r>
              <a:rPr b="1"/>
              <a:t>) </a:t>
            </a:r>
            <a:r>
              <a:rPr b="1">
                <a:solidFill>
                  <a:srgbClr val="6A3E3E"/>
                </a:solidFill>
              </a:rPr>
              <a:t>max</a:t>
            </a:r>
            <a:r>
              <a:rPr b="1"/>
              <a:t> = myList[</a:t>
            </a:r>
            <a:r>
              <a:rPr b="1">
                <a:solidFill>
                  <a:srgbClr val="6A3E3E"/>
                </a:solidFill>
              </a:rPr>
              <a:t>i</a:t>
            </a:r>
            <a:r>
              <a:rPr b="1"/>
              <a:t>];</a:t>
            </a:r>
          </a:p>
          <a:p>
            <a:pPr>
              <a:spcBef>
                <a:spcPts val="600"/>
              </a:spcBef>
              <a:buSzTx/>
              <a:buNone/>
              <a:defRPr sz="2800">
                <a:latin typeface="Consolas"/>
                <a:ea typeface="Consolas"/>
                <a:cs typeface="Consolas"/>
                <a:sym typeface="Consolas"/>
              </a:defRPr>
            </a:pPr>
            <a:r>
              <a:t>     }</a:t>
            </a:r>
          </a:p>
          <a:p>
            <a:pPr>
              <a:spcBef>
                <a:spcPts val="600"/>
              </a:spcBef>
              <a:buSzTx/>
              <a:buNone/>
              <a:defRPr sz="2800">
                <a:latin typeface="Consolas"/>
                <a:ea typeface="Consolas"/>
                <a:cs typeface="Consolas"/>
                <a:sym typeface="Consolas"/>
              </a:defRPr>
            </a:pPr>
            <a:r>
              <a:t> </a:t>
            </a:r>
          </a:p>
        </p:txBody>
      </p:sp>
      <p:sp>
        <p:nvSpPr>
          <p:cNvPr id="307"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44</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astgele karıştırm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Random shuffle</a:t>
            </a:r>
          </a:p>
        </p:txBody>
      </p:sp>
      <p:sp>
        <p:nvSpPr>
          <p:cNvPr id="310"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45</a:t>
            </a:fld>
            <a:endParaRPr/>
          </a:p>
        </p:txBody>
      </p:sp>
      <p:pic>
        <p:nvPicPr>
          <p:cNvPr id="311" name="Random shuffling Liang, Introduction to Java Programming, Eleventh Edition, (c) 2018 Pearson Education, Ltd." descr="Random shuffling Liang, Introduction to Java Programming, Eleventh Edition, (c) 2018 Pearson Education, Ltd."/>
          <p:cNvPicPr>
            <a:picLocks noChangeAspect="1"/>
          </p:cNvPicPr>
          <p:nvPr/>
        </p:nvPicPr>
        <p:blipFill>
          <a:blip r:embed="rId2"/>
          <a:srcRect b="7336"/>
          <a:stretch>
            <a:fillRect/>
          </a:stretch>
        </p:blipFill>
        <p:spPr>
          <a:xfrm>
            <a:off x="2809875" y="1273175"/>
            <a:ext cx="7143750" cy="49657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Değişen elemanla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Changing elements</a:t>
            </a:r>
          </a:p>
        </p:txBody>
      </p:sp>
      <p:sp>
        <p:nvSpPr>
          <p:cNvPr id="314"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46</a:t>
            </a:fld>
            <a:endParaRPr/>
          </a:p>
        </p:txBody>
      </p:sp>
      <p:pic>
        <p:nvPicPr>
          <p:cNvPr id="315" name="Shifting Elements temp Liang, Introduction to Java Programming, Eleventh Edition, (c) 2018 Pearson Education," descr="Shifting Elements temp Liang, Introduction to Java Programming, Eleventh Edition, (c) 2018 Pearson Education,"/>
          <p:cNvPicPr>
            <a:picLocks noChangeAspect="1"/>
          </p:cNvPicPr>
          <p:nvPr/>
        </p:nvPicPr>
        <p:blipFill>
          <a:blip r:embed="rId2"/>
          <a:srcRect b="7336"/>
          <a:stretch>
            <a:fillRect/>
          </a:stretch>
        </p:blipFill>
        <p:spPr>
          <a:xfrm>
            <a:off x="2881311" y="1323975"/>
            <a:ext cx="7038977" cy="489108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Geliştirilmiş for döngüsü ( for each )"/>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Foreach loop</a:t>
            </a:r>
          </a:p>
        </p:txBody>
      </p:sp>
      <p:sp>
        <p:nvSpPr>
          <p:cNvPr id="318" name="JDK 1.5, dizinin tamamında geçiş yapmanızı sağlayan yeni bir for döngüsü tanıtmıştı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JDK 1.5 introduced a new for loop that allows you to traverse the entire array.</a:t>
            </a:r>
          </a:p>
          <a:p>
            <a:r>
              <a:t>You can print all the elements in the array sequentially without using an array variable:</a:t>
            </a:r>
          </a:p>
          <a:p>
            <a:pPr marL="0" lvl="1" indent="457200">
              <a:spcBef>
                <a:spcPts val="0"/>
              </a:spcBef>
              <a:buSzTx/>
              <a:buNone/>
              <a:defRPr sz="2800">
                <a:latin typeface="Consolas"/>
                <a:ea typeface="Consolas"/>
                <a:cs typeface="Consolas"/>
                <a:sym typeface="Consolas"/>
              </a:defRPr>
            </a:pPr>
            <a:r>
              <a:t>   </a:t>
            </a:r>
            <a:r>
              <a:rPr b="1">
                <a:solidFill>
                  <a:srgbClr val="7F0055"/>
                </a:solidFill>
              </a:rPr>
              <a:t>for </a:t>
            </a:r>
            <a:r>
              <a:rPr b="1"/>
              <a:t>( </a:t>
            </a:r>
            <a:r>
              <a:rPr b="1">
                <a:solidFill>
                  <a:srgbClr val="7F0055"/>
                </a:solidFill>
              </a:rPr>
              <a:t>double</a:t>
            </a:r>
            <a:r>
              <a:rPr b="1"/>
              <a:t> </a:t>
            </a:r>
            <a:r>
              <a:rPr b="1">
                <a:solidFill>
                  <a:srgbClr val="6A3E3E"/>
                </a:solidFill>
              </a:rPr>
              <a:t>value </a:t>
            </a:r>
            <a:r>
              <a:rPr b="1"/>
              <a:t>: myList)</a:t>
            </a:r>
          </a:p>
          <a:p>
            <a:pPr marL="0" lvl="3" indent="1863089">
              <a:spcBef>
                <a:spcPts val="0"/>
              </a:spcBef>
              <a:buSzTx/>
              <a:buNone/>
              <a:defRPr sz="2800">
                <a:latin typeface="Consolas"/>
                <a:ea typeface="Consolas"/>
                <a:cs typeface="Consolas"/>
                <a:sym typeface="Consolas"/>
              </a:defRPr>
            </a:pPr>
            <a:r>
              <a:t>System. </a:t>
            </a:r>
            <a:r>
              <a:rPr b="1" i="1">
                <a:solidFill>
                  <a:srgbClr val="0000C0"/>
                </a:solidFill>
              </a:rPr>
              <a:t>out </a:t>
            </a:r>
            <a:r>
              <a:rPr b="1" i="1"/>
              <a:t>.println( </a:t>
            </a:r>
            <a:r>
              <a:rPr b="1" i="1">
                <a:solidFill>
                  <a:srgbClr val="6A3E3E"/>
                </a:solidFill>
              </a:rPr>
              <a:t>value </a:t>
            </a:r>
            <a:r>
              <a:rPr b="1" i="1"/>
              <a:t>);</a:t>
            </a:r>
          </a:p>
          <a:p>
            <a:r>
              <a:t>In general, the syntax</a:t>
            </a:r>
          </a:p>
          <a:p>
            <a:pPr marL="0" lvl="1" indent="457200">
              <a:spcBef>
                <a:spcPts val="0"/>
              </a:spcBef>
              <a:buSzTx/>
              <a:buNone/>
              <a:defRPr sz="2800">
                <a:latin typeface="Consolas"/>
                <a:ea typeface="Consolas"/>
                <a:cs typeface="Consolas"/>
                <a:sym typeface="Consolas"/>
              </a:defRPr>
            </a:pPr>
            <a:r>
              <a:t>   </a:t>
            </a:r>
            <a:r>
              <a:rPr sz="2400" b="1">
                <a:solidFill>
                  <a:srgbClr val="7F0055"/>
                </a:solidFill>
              </a:rPr>
              <a:t>for </a:t>
            </a:r>
            <a:r>
              <a:rPr sz="2400" b="1"/>
              <a:t>(elementType </a:t>
            </a:r>
            <a:r>
              <a:rPr sz="2400" b="1">
                <a:solidFill>
                  <a:srgbClr val="6A3E3E"/>
                </a:solidFill>
              </a:rPr>
              <a:t>value </a:t>
            </a:r>
            <a:r>
              <a:rPr sz="2400" b="1"/>
              <a:t>: arrayRefVar) {</a:t>
            </a:r>
          </a:p>
          <a:p>
            <a:pPr marL="0" lvl="1" indent="457200">
              <a:spcBef>
                <a:spcPts val="0"/>
              </a:spcBef>
              <a:buSzTx/>
              <a:buNone/>
              <a:defRPr sz="2400">
                <a:latin typeface="Consolas"/>
                <a:ea typeface="Consolas"/>
                <a:cs typeface="Consolas"/>
                <a:sym typeface="Consolas"/>
              </a:defRPr>
            </a:pPr>
            <a:r>
              <a:t>        </a:t>
            </a:r>
            <a:r>
              <a:rPr>
                <a:solidFill>
                  <a:srgbClr val="3F7F5F"/>
                </a:solidFill>
              </a:rPr>
              <a:t>// Process the value</a:t>
            </a:r>
          </a:p>
          <a:p>
            <a:pPr marL="0" lvl="1" indent="457200">
              <a:spcBef>
                <a:spcPts val="0"/>
              </a:spcBef>
              <a:buSzTx/>
              <a:buNone/>
              <a:defRPr sz="2400">
                <a:latin typeface="Consolas"/>
                <a:ea typeface="Consolas"/>
                <a:cs typeface="Consolas"/>
                <a:sym typeface="Consolas"/>
              </a:defRPr>
            </a:pPr>
            <a:r>
              <a:t>}</a:t>
            </a:r>
          </a:p>
        </p:txBody>
      </p:sp>
      <p:sp>
        <p:nvSpPr>
          <p:cNvPr id="319"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47</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Basit bir Progra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A Simple Program</a:t>
            </a:r>
          </a:p>
        </p:txBody>
      </p:sp>
      <p:sp>
        <p:nvSpPr>
          <p:cNvPr id="322" name="10 elemanlı bir diziye ekrandan kullanıcı sayılar girsin. Daha sonra dizinin hem toplamını hem ortalamasını hesaplayınız ve ekrana yazdırınız."/>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lvl1pPr>
              <a:spcBef>
                <a:spcPts val="600"/>
              </a:spcBef>
              <a:defRPr sz="2800"/>
            </a:lvl1pPr>
          </a:lstStyle>
          <a:p>
            <a:r>
              <a:t>Let the user enter numbers from the console into a 10-element array. Then calculate both the sum and the average of the array and print it on the console.</a:t>
            </a:r>
          </a:p>
        </p:txBody>
      </p:sp>
      <p:pic>
        <p:nvPicPr>
          <p:cNvPr id="323" name="Conferences | agilejava.eu" descr="Conferences | agilejava.eu"/>
          <p:cNvPicPr>
            <a:picLocks noChangeAspect="1"/>
          </p:cNvPicPr>
          <p:nvPr/>
        </p:nvPicPr>
        <p:blipFill>
          <a:blip r:embed="rId2"/>
          <a:stretch>
            <a:fillRect/>
          </a:stretch>
        </p:blipFill>
        <p:spPr>
          <a:xfrm>
            <a:off x="8882061" y="4500562"/>
            <a:ext cx="2852739" cy="1668464"/>
          </a:xfrm>
          <a:prstGeom prst="rect">
            <a:avLst/>
          </a:prstGeom>
          <a:ln w="12700">
            <a:miter lim="400000"/>
          </a:ln>
        </p:spPr>
      </p:pic>
      <p:sp>
        <p:nvSpPr>
          <p:cNvPr id="324"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48</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Basit bir Program Yazalım - 1"/>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Let's Write a Simple Program - 1</a:t>
            </a:r>
          </a:p>
        </p:txBody>
      </p:sp>
      <p:sp>
        <p:nvSpPr>
          <p:cNvPr id="327" name="Algoritma:…"/>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a:spcBef>
                <a:spcPts val="600"/>
              </a:spcBef>
              <a:defRPr sz="2800"/>
            </a:pPr>
            <a:r>
              <a:t>Algorithm:</a:t>
            </a:r>
          </a:p>
          <a:p>
            <a:pPr marL="971550" lvl="1" indent="-514350">
              <a:spcBef>
                <a:spcPts val="0"/>
              </a:spcBef>
              <a:buClr>
                <a:srgbClr val="FF0000"/>
              </a:buClr>
              <a:buSzPct val="85000"/>
              <a:buAutoNum type="arabicPeriod"/>
              <a:defRPr sz="2800"/>
            </a:pPr>
            <a:r>
              <a:t>Read 10 numbers from the console into the array in a loop and calculate the sum of the array elements</a:t>
            </a:r>
          </a:p>
          <a:p>
            <a:pPr marL="971550" lvl="1" indent="-514350">
              <a:spcBef>
                <a:spcPts val="0"/>
              </a:spcBef>
              <a:buClr>
                <a:srgbClr val="FF0000"/>
              </a:buClr>
              <a:buSzPct val="85000"/>
              <a:buAutoNum type="arabicPeriod"/>
              <a:defRPr sz="2800"/>
            </a:pPr>
            <a:r>
              <a:t>Calculate mean out of loop</a:t>
            </a:r>
          </a:p>
        </p:txBody>
      </p:sp>
      <p:pic>
        <p:nvPicPr>
          <p:cNvPr id="328" name="Conferences | agilejava.eu" descr="Conferences | agilejava.eu"/>
          <p:cNvPicPr>
            <a:picLocks noChangeAspect="1"/>
          </p:cNvPicPr>
          <p:nvPr/>
        </p:nvPicPr>
        <p:blipFill>
          <a:blip r:embed="rId2"/>
          <a:stretch>
            <a:fillRect/>
          </a:stretch>
        </p:blipFill>
        <p:spPr>
          <a:xfrm>
            <a:off x="8882061" y="4500562"/>
            <a:ext cx="2852739" cy="1668464"/>
          </a:xfrm>
          <a:prstGeom prst="rect">
            <a:avLst/>
          </a:prstGeom>
          <a:ln w="12700">
            <a:miter lim="400000"/>
          </a:ln>
        </p:spPr>
      </p:pic>
      <p:sp>
        <p:nvSpPr>
          <p:cNvPr id="329"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49</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Bu Dersimizin Amaçları"/>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Objectives of This Lesson</a:t>
            </a:r>
          </a:p>
        </p:txBody>
      </p:sp>
      <p:sp>
        <p:nvSpPr>
          <p:cNvPr id="147" name="Biçimsel parametrelerle metotları tanımlamak (§6.2).…"/>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marL="178307" indent="-178307" defTabSz="475487">
              <a:spcBef>
                <a:spcPts val="300"/>
              </a:spcBef>
              <a:defRPr sz="1664"/>
            </a:pPr>
            <a:r>
              <a:t> To describe why arrays are necessary in programming (§7.1). </a:t>
            </a:r>
          </a:p>
          <a:p>
            <a:pPr marL="178307" indent="-178307" defTabSz="475487">
              <a:spcBef>
                <a:spcPts val="300"/>
              </a:spcBef>
              <a:defRPr sz="1664"/>
            </a:pPr>
            <a:r>
              <a:t> To declare array reference variables and create arrays (§§7.2.1 and 7.2.2). </a:t>
            </a:r>
          </a:p>
          <a:p>
            <a:pPr marL="178307" indent="-178307" defTabSz="475487">
              <a:spcBef>
                <a:spcPts val="300"/>
              </a:spcBef>
              <a:defRPr sz="1664"/>
            </a:pPr>
            <a:r>
              <a:t> To obtain array size using arrayRefVar.length and know default values in an array (§7.2.3). </a:t>
            </a:r>
          </a:p>
          <a:p>
            <a:pPr marL="178307" indent="-178307" defTabSz="475487">
              <a:spcBef>
                <a:spcPts val="300"/>
              </a:spcBef>
              <a:defRPr sz="1664"/>
            </a:pPr>
            <a:r>
              <a:t> To access array elements using indexes (§7.2.4). </a:t>
            </a:r>
          </a:p>
          <a:p>
            <a:pPr marL="178307" indent="-178307" defTabSz="475487">
              <a:spcBef>
                <a:spcPts val="300"/>
              </a:spcBef>
              <a:defRPr sz="1664"/>
            </a:pPr>
            <a:r>
              <a:t> To declare, create, and initialize an array using an array initializer (§7.2.5). </a:t>
            </a:r>
          </a:p>
          <a:p>
            <a:pPr marL="178307" indent="-178307" defTabSz="475487">
              <a:spcBef>
                <a:spcPts val="300"/>
              </a:spcBef>
              <a:defRPr sz="1664"/>
            </a:pPr>
            <a:r>
              <a:t> To program common array operations (displaying arrays, summing all elements, finding the minimum and maximum elements, random shuffling, and shifting elements) (§7.2.6). </a:t>
            </a:r>
          </a:p>
          <a:p>
            <a:pPr marL="178307" indent="-178307" defTabSz="475487">
              <a:spcBef>
                <a:spcPts val="300"/>
              </a:spcBef>
              <a:defRPr sz="1664"/>
            </a:pPr>
            <a:r>
              <a:t> To simplify programming using the foreach loops (§7.2.7). </a:t>
            </a:r>
          </a:p>
          <a:p>
            <a:pPr marL="178307" indent="-178307" defTabSz="475487">
              <a:spcBef>
                <a:spcPts val="300"/>
              </a:spcBef>
              <a:defRPr sz="1664"/>
            </a:pPr>
            <a:r>
              <a:t> To apply arrays in application development (AnalyzeNumbers, and DeckOfCards) (§§7.3 and 7.4). </a:t>
            </a:r>
          </a:p>
          <a:p>
            <a:pPr marL="178307" indent="-178307" defTabSz="475487">
              <a:spcBef>
                <a:spcPts val="300"/>
              </a:spcBef>
              <a:defRPr sz="1664"/>
            </a:pPr>
            <a:r>
              <a:t> To copy contents from one array to another (§7.5). </a:t>
            </a:r>
          </a:p>
          <a:p>
            <a:pPr marL="178307" indent="-178307" defTabSz="475487">
              <a:spcBef>
                <a:spcPts val="300"/>
              </a:spcBef>
              <a:defRPr sz="1664"/>
            </a:pPr>
            <a:r>
              <a:t> To develop and invoke methods with array arguments and return values (§§7.6–7.8). </a:t>
            </a:r>
          </a:p>
          <a:p>
            <a:pPr marL="178307" indent="-178307" defTabSz="475487">
              <a:spcBef>
                <a:spcPts val="300"/>
              </a:spcBef>
              <a:defRPr sz="1664"/>
            </a:pPr>
            <a:r>
              <a:t> To define a method with a variable-length argument list (§7.9). </a:t>
            </a:r>
          </a:p>
          <a:p>
            <a:pPr marL="178307" indent="-178307" defTabSz="475487">
              <a:spcBef>
                <a:spcPts val="300"/>
              </a:spcBef>
              <a:defRPr sz="1664"/>
            </a:pPr>
            <a:r>
              <a:t> To search elements using the linear (§7.10.1) or binary (§7.10.2) search algorithm. </a:t>
            </a:r>
          </a:p>
          <a:p>
            <a:pPr marL="178307" indent="-178307" defTabSz="475487">
              <a:spcBef>
                <a:spcPts val="300"/>
              </a:spcBef>
              <a:defRPr sz="1664"/>
            </a:pPr>
            <a:r>
              <a:t> To sort an array using the selection sort approach (§7.11). </a:t>
            </a:r>
          </a:p>
          <a:p>
            <a:pPr marL="178307" indent="-178307" defTabSz="475487">
              <a:spcBef>
                <a:spcPts val="300"/>
              </a:spcBef>
              <a:defRPr sz="1664"/>
            </a:pPr>
            <a:r>
              <a:t> To use the methods in the java.util.Arrays class (§7.12). </a:t>
            </a:r>
          </a:p>
          <a:p>
            <a:pPr marL="178307" indent="-178307" defTabSz="475487">
              <a:spcBef>
                <a:spcPts val="300"/>
              </a:spcBef>
              <a:defRPr sz="1664"/>
            </a:pPr>
            <a:r>
              <a:t> To pass arguments to the main method from the command line (§7.13). </a:t>
            </a:r>
          </a:p>
        </p:txBody>
      </p:sp>
      <p:sp>
        <p:nvSpPr>
          <p:cNvPr id="148" name="Slide Number"/>
          <p:cNvSpPr txBox="1">
            <a:spLocks noGrp="1"/>
          </p:cNvSpPr>
          <p:nvPr>
            <p:ph type="sldNum" sz="quarter" idx="4294967295"/>
          </p:nvPr>
        </p:nvSpPr>
        <p:spPr>
          <a:xfrm>
            <a:off x="11675654" y="6533495"/>
            <a:ext cx="181381"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5</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Basit bir Program Yazalım - 1"/>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Let's Write a Simple Program - 1</a:t>
            </a:r>
          </a:p>
        </p:txBody>
      </p:sp>
      <p:sp>
        <p:nvSpPr>
          <p:cNvPr id="332" name="import java.util.*;…"/>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marL="318897" indent="-318897" defTabSz="850391">
              <a:spcBef>
                <a:spcPts val="200"/>
              </a:spcBef>
              <a:buSzTx/>
              <a:buNone/>
              <a:defRPr sz="1100" b="1">
                <a:solidFill>
                  <a:srgbClr val="7F0055"/>
                </a:solidFill>
                <a:latin typeface="Consolas"/>
                <a:ea typeface="Consolas"/>
                <a:cs typeface="Consolas"/>
                <a:sym typeface="Consolas"/>
              </a:defRPr>
            </a:pPr>
            <a:r>
              <a:t>import </a:t>
            </a:r>
            <a:r>
              <a:rPr>
                <a:solidFill>
                  <a:srgbClr val="000000"/>
                </a:solidFill>
              </a:rPr>
              <a:t>java.util.*;</a:t>
            </a:r>
          </a:p>
          <a:p>
            <a:pPr marL="318897" indent="-318897" defTabSz="850391">
              <a:spcBef>
                <a:spcPts val="200"/>
              </a:spcBef>
              <a:buSzTx/>
              <a:buNone/>
              <a:defRPr sz="1100" b="1">
                <a:solidFill>
                  <a:srgbClr val="7F0055"/>
                </a:solidFill>
                <a:latin typeface="Consolas"/>
                <a:ea typeface="Consolas"/>
                <a:cs typeface="Consolas"/>
                <a:sym typeface="Consolas"/>
              </a:defRPr>
            </a:pPr>
            <a:r>
              <a:t>public</a:t>
            </a:r>
            <a:r>
              <a:rPr>
                <a:solidFill>
                  <a:srgbClr val="000000"/>
                </a:solidFill>
              </a:rPr>
              <a:t> </a:t>
            </a:r>
            <a:r>
              <a:t>class </a:t>
            </a:r>
            <a:r>
              <a:rPr>
                <a:solidFill>
                  <a:srgbClr val="000000"/>
                </a:solidFill>
              </a:rPr>
              <a:t>Arrays {</a:t>
            </a:r>
          </a:p>
          <a:p>
            <a:pPr marL="318897" indent="-318897" defTabSz="850391">
              <a:buSzTx/>
              <a:buNone/>
              <a:defRPr sz="1100">
                <a:latin typeface="Consolas"/>
                <a:ea typeface="Consolas"/>
                <a:cs typeface="Consolas"/>
                <a:sym typeface="Consolas"/>
              </a:defRPr>
            </a:pPr>
            <a:endParaRPr>
              <a:solidFill>
                <a:srgbClr val="000000"/>
              </a:solidFill>
            </a:endParaRPr>
          </a:p>
          <a:p>
            <a:pPr marL="318897" indent="-318897" defTabSz="850391">
              <a:spcBef>
                <a:spcPts val="200"/>
              </a:spcBef>
              <a:buSzTx/>
              <a:buNone/>
              <a:defRPr sz="1100" b="1">
                <a:solidFill>
                  <a:srgbClr val="7F0055"/>
                </a:solidFill>
                <a:latin typeface="Consolas"/>
                <a:ea typeface="Consolas"/>
                <a:cs typeface="Consolas"/>
                <a:sym typeface="Consolas"/>
              </a:defRPr>
            </a:pPr>
            <a:r>
              <a:t>public</a:t>
            </a:r>
            <a:r>
              <a:rPr>
                <a:solidFill>
                  <a:srgbClr val="000000"/>
                </a:solidFill>
              </a:rPr>
              <a:t> </a:t>
            </a:r>
            <a:r>
              <a:t>static</a:t>
            </a:r>
            <a:r>
              <a:rPr>
                <a:solidFill>
                  <a:srgbClr val="000000"/>
                </a:solidFill>
              </a:rPr>
              <a:t> </a:t>
            </a:r>
            <a:r>
              <a:t>void </a:t>
            </a:r>
            <a:r>
              <a:rPr>
                <a:solidFill>
                  <a:srgbClr val="000000"/>
                </a:solidFill>
              </a:rPr>
              <a:t>main(String[] </a:t>
            </a:r>
            <a:r>
              <a:rPr>
                <a:solidFill>
                  <a:srgbClr val="6A3E3E"/>
                </a:solidFill>
              </a:rPr>
              <a:t>args </a:t>
            </a:r>
            <a:r>
              <a:rPr>
                <a:solidFill>
                  <a:srgbClr val="000000"/>
                </a:solidFill>
              </a:rPr>
              <a:t>) {</a:t>
            </a:r>
          </a:p>
          <a:p>
            <a:pPr marL="318897" indent="-318897" defTabSz="850391">
              <a:spcBef>
                <a:spcPts val="200"/>
              </a:spcBef>
              <a:buSzTx/>
              <a:buNone/>
              <a:defRPr sz="1100" b="1">
                <a:solidFill>
                  <a:srgbClr val="7F0055"/>
                </a:solidFill>
                <a:latin typeface="Consolas"/>
                <a:ea typeface="Consolas"/>
                <a:cs typeface="Consolas"/>
                <a:sym typeface="Consolas"/>
              </a:defRPr>
            </a:pPr>
            <a:r>
              <a:t>int </a:t>
            </a:r>
            <a:r>
              <a:rPr>
                <a:solidFill>
                  <a:srgbClr val="000000"/>
                </a:solidFill>
              </a:rPr>
              <a:t>[] </a:t>
            </a:r>
            <a:r>
              <a:rPr>
                <a:solidFill>
                  <a:srgbClr val="6A3E3E"/>
                </a:solidFill>
              </a:rPr>
              <a:t>array </a:t>
            </a:r>
            <a:r>
              <a:rPr>
                <a:solidFill>
                  <a:srgbClr val="000000"/>
                </a:solidFill>
              </a:rPr>
              <a:t>= </a:t>
            </a:r>
            <a:r>
              <a:t>new</a:t>
            </a:r>
            <a:r>
              <a:rPr>
                <a:solidFill>
                  <a:srgbClr val="000000"/>
                </a:solidFill>
              </a:rPr>
              <a:t> </a:t>
            </a:r>
            <a:r>
              <a:t>int </a:t>
            </a:r>
            <a:r>
              <a:rPr>
                <a:solidFill>
                  <a:srgbClr val="000000"/>
                </a:solidFill>
              </a:rPr>
              <a:t>[10];</a:t>
            </a:r>
          </a:p>
          <a:p>
            <a:pPr marL="318897" indent="-318897" defTabSz="850391">
              <a:spcBef>
                <a:spcPts val="200"/>
              </a:spcBef>
              <a:buSzTx/>
              <a:buNone/>
              <a:defRPr sz="1100">
                <a:solidFill>
                  <a:srgbClr val="3F7F5F"/>
                </a:solidFill>
                <a:latin typeface="Consolas"/>
                <a:ea typeface="Consolas"/>
                <a:cs typeface="Consolas"/>
                <a:sym typeface="Consolas"/>
              </a:defRPr>
            </a:pPr>
            <a:r>
              <a:t>// Read 10 numbers from the console into the array in a loop and calculate the sum of the array elements</a:t>
            </a:r>
          </a:p>
          <a:p>
            <a:pPr marL="318897" indent="-318897" defTabSz="850391">
              <a:buSzTx/>
              <a:buNone/>
              <a:defRPr sz="1100">
                <a:latin typeface="Consolas"/>
                <a:ea typeface="Consolas"/>
                <a:cs typeface="Consolas"/>
                <a:sym typeface="Consolas"/>
              </a:defRPr>
            </a:pPr>
            <a:endParaRPr/>
          </a:p>
          <a:p>
            <a:pPr marL="318897" indent="-318897" defTabSz="850391">
              <a:spcBef>
                <a:spcPts val="200"/>
              </a:spcBef>
              <a:buSzTx/>
              <a:buNone/>
              <a:defRPr sz="1100">
                <a:latin typeface="Consolas"/>
                <a:ea typeface="Consolas"/>
                <a:cs typeface="Consolas"/>
                <a:sym typeface="Consolas"/>
              </a:defRPr>
            </a:pPr>
            <a:r>
              <a:t>Scanner </a:t>
            </a:r>
            <a:r>
              <a:rPr>
                <a:solidFill>
                  <a:srgbClr val="6A3E3E"/>
                </a:solidFill>
              </a:rPr>
              <a:t>input </a:t>
            </a:r>
            <a:r>
              <a:t>= </a:t>
            </a:r>
            <a:r>
              <a:rPr b="1">
                <a:solidFill>
                  <a:srgbClr val="7F0055"/>
                </a:solidFill>
              </a:rPr>
              <a:t>new </a:t>
            </a:r>
            <a:r>
              <a:rPr b="1"/>
              <a:t>Scanner(System. </a:t>
            </a:r>
            <a:r>
              <a:rPr b="1" i="1">
                <a:solidFill>
                  <a:srgbClr val="0000C0"/>
                </a:solidFill>
              </a:rPr>
              <a:t>in </a:t>
            </a:r>
            <a:r>
              <a:rPr b="1" i="1"/>
              <a:t>);</a:t>
            </a:r>
          </a:p>
          <a:p>
            <a:pPr marL="318897" indent="-318897" defTabSz="850391">
              <a:spcBef>
                <a:spcPts val="200"/>
              </a:spcBef>
              <a:buSzTx/>
              <a:buNone/>
              <a:defRPr sz="1100" b="1">
                <a:solidFill>
                  <a:srgbClr val="7F0055"/>
                </a:solidFill>
                <a:latin typeface="Consolas"/>
                <a:ea typeface="Consolas"/>
                <a:cs typeface="Consolas"/>
                <a:sym typeface="Consolas"/>
              </a:defRPr>
            </a:pPr>
            <a:r>
              <a:t>int</a:t>
            </a:r>
            <a:r>
              <a:rPr>
                <a:solidFill>
                  <a:srgbClr val="000000"/>
                </a:solidFill>
              </a:rPr>
              <a:t> </a:t>
            </a:r>
            <a:r>
              <a:rPr>
                <a:solidFill>
                  <a:srgbClr val="6A3E3E"/>
                </a:solidFill>
              </a:rPr>
              <a:t>total </a:t>
            </a:r>
            <a:r>
              <a:rPr>
                <a:solidFill>
                  <a:srgbClr val="000000"/>
                </a:solidFill>
              </a:rPr>
              <a:t>=0;</a:t>
            </a:r>
          </a:p>
          <a:p>
            <a:pPr marL="318897" indent="-318897" defTabSz="850391">
              <a:spcBef>
                <a:spcPts val="200"/>
              </a:spcBef>
              <a:buSzTx/>
              <a:buNone/>
              <a:defRPr sz="1100" b="1">
                <a:solidFill>
                  <a:srgbClr val="7F0055"/>
                </a:solidFill>
                <a:latin typeface="Consolas"/>
                <a:ea typeface="Consolas"/>
                <a:cs typeface="Consolas"/>
                <a:sym typeface="Consolas"/>
              </a:defRPr>
            </a:pPr>
            <a:r>
              <a:t>for </a:t>
            </a:r>
            <a:r>
              <a:rPr>
                <a:solidFill>
                  <a:srgbClr val="000000"/>
                </a:solidFill>
              </a:rPr>
              <a:t>( </a:t>
            </a:r>
            <a:r>
              <a:t>int</a:t>
            </a:r>
            <a:r>
              <a:rPr>
                <a:solidFill>
                  <a:srgbClr val="000000"/>
                </a:solidFill>
              </a:rPr>
              <a:t> </a:t>
            </a:r>
            <a:r>
              <a:rPr>
                <a:solidFill>
                  <a:srgbClr val="6A3E3E"/>
                </a:solidFill>
              </a:rPr>
              <a:t>i </a:t>
            </a:r>
            <a:r>
              <a:rPr>
                <a:solidFill>
                  <a:srgbClr val="000000"/>
                </a:solidFill>
              </a:rPr>
              <a:t>=0; </a:t>
            </a:r>
            <a:r>
              <a:rPr>
                <a:solidFill>
                  <a:srgbClr val="6A3E3E"/>
                </a:solidFill>
              </a:rPr>
              <a:t>i </a:t>
            </a:r>
            <a:r>
              <a:rPr>
                <a:solidFill>
                  <a:srgbClr val="000000"/>
                </a:solidFill>
              </a:rPr>
              <a:t>&lt; 10; </a:t>
            </a:r>
            <a:r>
              <a:rPr>
                <a:solidFill>
                  <a:srgbClr val="6A3E3E"/>
                </a:solidFill>
              </a:rPr>
              <a:t>i </a:t>
            </a:r>
            <a:r>
              <a:rPr>
                <a:solidFill>
                  <a:srgbClr val="000000"/>
                </a:solidFill>
              </a:rPr>
              <a:t>++)</a:t>
            </a:r>
          </a:p>
          <a:p>
            <a:pPr marL="318897" indent="-318897" defTabSz="850391">
              <a:spcBef>
                <a:spcPts val="200"/>
              </a:spcBef>
              <a:buSzTx/>
              <a:buNone/>
              <a:defRPr sz="1100">
                <a:latin typeface="Consolas"/>
                <a:ea typeface="Consolas"/>
                <a:cs typeface="Consolas"/>
                <a:sym typeface="Consolas"/>
              </a:defRPr>
            </a:pPr>
            <a:r>
              <a:t>{</a:t>
            </a:r>
          </a:p>
          <a:p>
            <a:pPr marL="318897" lvl="1" indent="250561" defTabSz="850391">
              <a:spcBef>
                <a:spcPts val="200"/>
              </a:spcBef>
              <a:buSzTx/>
              <a:buNone/>
              <a:defRPr sz="1100">
                <a:latin typeface="Consolas"/>
                <a:ea typeface="Consolas"/>
                <a:cs typeface="Consolas"/>
                <a:sym typeface="Consolas"/>
              </a:defRPr>
            </a:pPr>
            <a:r>
              <a:t>System. </a:t>
            </a:r>
            <a:r>
              <a:rPr b="1" i="1">
                <a:solidFill>
                  <a:srgbClr val="0000C0"/>
                </a:solidFill>
              </a:rPr>
              <a:t>out </a:t>
            </a:r>
            <a:r>
              <a:rPr b="1" i="1"/>
              <a:t>.println( </a:t>
            </a:r>
            <a:r>
              <a:rPr b="1" i="1">
                <a:solidFill>
                  <a:srgbClr val="2A00FF"/>
                </a:solidFill>
              </a:rPr>
              <a:t>"Enter the " </a:t>
            </a:r>
            <a:r>
              <a:rPr b="1" i="1"/>
              <a:t>+ </a:t>
            </a:r>
            <a:r>
              <a:rPr b="1" i="1">
                <a:solidFill>
                  <a:srgbClr val="6A3E3E"/>
                </a:solidFill>
              </a:rPr>
              <a:t>i </a:t>
            </a:r>
            <a:r>
              <a:rPr b="1" i="1"/>
              <a:t>+ </a:t>
            </a:r>
            <a:r>
              <a:rPr b="1" i="1">
                <a:solidFill>
                  <a:srgbClr val="2A00FF"/>
                </a:solidFill>
              </a:rPr>
              <a:t>"th element of the array: " </a:t>
            </a:r>
            <a:r>
              <a:rPr b="1" i="1"/>
              <a:t>);</a:t>
            </a:r>
          </a:p>
          <a:p>
            <a:pPr marL="318897" lvl="1" indent="250561" defTabSz="850391">
              <a:spcBef>
                <a:spcPts val="200"/>
              </a:spcBef>
              <a:buSzTx/>
              <a:buNone/>
              <a:defRPr sz="1100">
                <a:solidFill>
                  <a:srgbClr val="6A3E3E"/>
                </a:solidFill>
                <a:latin typeface="Consolas"/>
                <a:ea typeface="Consolas"/>
                <a:cs typeface="Consolas"/>
                <a:sym typeface="Consolas"/>
              </a:defRPr>
            </a:pPr>
            <a:r>
              <a:t>array </a:t>
            </a:r>
            <a:r>
              <a:rPr>
                <a:solidFill>
                  <a:srgbClr val="000000"/>
                </a:solidFill>
              </a:rPr>
              <a:t>[ </a:t>
            </a:r>
            <a:r>
              <a:t>i </a:t>
            </a:r>
            <a:r>
              <a:rPr>
                <a:solidFill>
                  <a:srgbClr val="000000"/>
                </a:solidFill>
              </a:rPr>
              <a:t>]= </a:t>
            </a:r>
            <a:r>
              <a:t>input </a:t>
            </a:r>
            <a:r>
              <a:rPr>
                <a:solidFill>
                  <a:srgbClr val="000000"/>
                </a:solidFill>
              </a:rPr>
              <a:t>.nextInt();</a:t>
            </a:r>
          </a:p>
          <a:p>
            <a:pPr marL="318897" lvl="1" indent="250561" defTabSz="850391">
              <a:spcBef>
                <a:spcPts val="200"/>
              </a:spcBef>
              <a:buSzTx/>
              <a:buNone/>
              <a:defRPr sz="1100">
                <a:solidFill>
                  <a:srgbClr val="6A3E3E"/>
                </a:solidFill>
                <a:latin typeface="Consolas"/>
                <a:ea typeface="Consolas"/>
                <a:cs typeface="Consolas"/>
                <a:sym typeface="Consolas"/>
              </a:defRPr>
            </a:pPr>
            <a:r>
              <a:t>sum </a:t>
            </a:r>
            <a:r>
              <a:rPr>
                <a:solidFill>
                  <a:srgbClr val="000000"/>
                </a:solidFill>
              </a:rPr>
              <a:t>= </a:t>
            </a:r>
            <a:r>
              <a:t>sum </a:t>
            </a:r>
            <a:r>
              <a:rPr>
                <a:solidFill>
                  <a:srgbClr val="000000"/>
                </a:solidFill>
              </a:rPr>
              <a:t>+ </a:t>
            </a:r>
            <a:r>
              <a:t>array </a:t>
            </a:r>
            <a:r>
              <a:rPr>
                <a:solidFill>
                  <a:srgbClr val="000000"/>
                </a:solidFill>
              </a:rPr>
              <a:t>[ </a:t>
            </a:r>
            <a:r>
              <a:t>i </a:t>
            </a:r>
            <a:r>
              <a:rPr>
                <a:solidFill>
                  <a:srgbClr val="000000"/>
                </a:solidFill>
              </a:rPr>
              <a:t>];</a:t>
            </a:r>
          </a:p>
          <a:p>
            <a:pPr marL="318897" indent="-318897" defTabSz="850391">
              <a:spcBef>
                <a:spcPts val="200"/>
              </a:spcBef>
              <a:buSzTx/>
              <a:buNone/>
              <a:defRPr sz="1100">
                <a:latin typeface="Consolas"/>
                <a:ea typeface="Consolas"/>
                <a:cs typeface="Consolas"/>
                <a:sym typeface="Consolas"/>
              </a:defRPr>
            </a:pPr>
            <a:r>
              <a:t>}</a:t>
            </a:r>
          </a:p>
          <a:p>
            <a:pPr marL="318897" indent="-318897" defTabSz="850391">
              <a:spcBef>
                <a:spcPts val="200"/>
              </a:spcBef>
              <a:buSzTx/>
              <a:buNone/>
              <a:defRPr sz="1100">
                <a:solidFill>
                  <a:srgbClr val="3F7F5F"/>
                </a:solidFill>
                <a:latin typeface="Consolas"/>
                <a:ea typeface="Consolas"/>
                <a:cs typeface="Consolas"/>
                <a:sym typeface="Consolas"/>
              </a:defRPr>
            </a:pPr>
            <a:r>
              <a:t>// Calculate the mean outside the loop</a:t>
            </a:r>
            <a:endParaRPr b="1">
              <a:solidFill>
                <a:srgbClr val="7F0055"/>
              </a:solidFill>
            </a:endParaRPr>
          </a:p>
          <a:p>
            <a:pPr marL="318897" indent="-318897" defTabSz="850391">
              <a:buSzTx/>
              <a:buNone/>
              <a:defRPr sz="1100" b="1">
                <a:solidFill>
                  <a:srgbClr val="7F0055"/>
                </a:solidFill>
                <a:latin typeface="Consolas"/>
                <a:ea typeface="Consolas"/>
                <a:cs typeface="Consolas"/>
                <a:sym typeface="Consolas"/>
              </a:defRPr>
            </a:pPr>
            <a:endParaRPr b="1">
              <a:solidFill>
                <a:srgbClr val="7F0055"/>
              </a:solidFill>
            </a:endParaRPr>
          </a:p>
          <a:p>
            <a:pPr marL="318897" indent="-318897" defTabSz="850391">
              <a:spcBef>
                <a:spcPts val="200"/>
              </a:spcBef>
              <a:buSzTx/>
              <a:buNone/>
              <a:defRPr sz="1100">
                <a:latin typeface="Consolas"/>
                <a:ea typeface="Consolas"/>
                <a:cs typeface="Consolas"/>
                <a:sym typeface="Consolas"/>
              </a:defRPr>
            </a:pPr>
            <a:r>
              <a:t>}</a:t>
            </a:r>
          </a:p>
          <a:p>
            <a:pPr marL="318897" indent="-318897" defTabSz="850391">
              <a:buSzTx/>
              <a:buNone/>
              <a:defRPr sz="1100">
                <a:latin typeface="Consolas"/>
                <a:ea typeface="Consolas"/>
                <a:cs typeface="Consolas"/>
                <a:sym typeface="Consolas"/>
              </a:defRPr>
            </a:pPr>
            <a:endParaRPr/>
          </a:p>
          <a:p>
            <a:pPr marL="318897" indent="-318897" defTabSz="850391">
              <a:spcBef>
                <a:spcPts val="200"/>
              </a:spcBef>
              <a:buSzTx/>
              <a:buNone/>
              <a:defRPr sz="1100">
                <a:latin typeface="Consolas"/>
                <a:ea typeface="Consolas"/>
                <a:cs typeface="Consolas"/>
                <a:sym typeface="Consolas"/>
              </a:defRPr>
            </a:pPr>
            <a:r>
              <a:t>}</a:t>
            </a:r>
          </a:p>
        </p:txBody>
      </p:sp>
      <p:sp>
        <p:nvSpPr>
          <p:cNvPr id="333"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50</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Basit bir Program Yazalım - 1"/>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Let's Write a Simple Program - 1</a:t>
            </a:r>
          </a:p>
        </p:txBody>
      </p:sp>
      <p:sp>
        <p:nvSpPr>
          <p:cNvPr id="336" name="import java.util.*;…"/>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marL="288035" indent="-288035" defTabSz="768094">
              <a:spcBef>
                <a:spcPts val="200"/>
              </a:spcBef>
              <a:buSzTx/>
              <a:buNone/>
              <a:defRPr sz="1000" b="1">
                <a:solidFill>
                  <a:srgbClr val="7F0055"/>
                </a:solidFill>
                <a:latin typeface="Consolas"/>
                <a:ea typeface="Consolas"/>
                <a:cs typeface="Consolas"/>
                <a:sym typeface="Consolas"/>
              </a:defRPr>
            </a:pPr>
            <a:r>
              <a:t>import </a:t>
            </a:r>
            <a:r>
              <a:rPr>
                <a:solidFill>
                  <a:srgbClr val="000000"/>
                </a:solidFill>
              </a:rPr>
              <a:t>java.util.*;</a:t>
            </a:r>
          </a:p>
          <a:p>
            <a:pPr marL="288035" indent="-288035" defTabSz="768094">
              <a:spcBef>
                <a:spcPts val="200"/>
              </a:spcBef>
              <a:buSzTx/>
              <a:buNone/>
              <a:defRPr sz="1000" b="1">
                <a:solidFill>
                  <a:srgbClr val="7F0055"/>
                </a:solidFill>
                <a:latin typeface="Consolas"/>
                <a:ea typeface="Consolas"/>
                <a:cs typeface="Consolas"/>
                <a:sym typeface="Consolas"/>
              </a:defRPr>
            </a:pPr>
            <a:r>
              <a:t>public</a:t>
            </a:r>
            <a:r>
              <a:rPr>
                <a:solidFill>
                  <a:srgbClr val="000000"/>
                </a:solidFill>
              </a:rPr>
              <a:t> </a:t>
            </a:r>
            <a:r>
              <a:t>class </a:t>
            </a:r>
            <a:r>
              <a:rPr>
                <a:solidFill>
                  <a:srgbClr val="000000"/>
                </a:solidFill>
              </a:rPr>
              <a:t>Arrays {</a:t>
            </a:r>
          </a:p>
          <a:p>
            <a:pPr marL="288035" indent="-288035" defTabSz="768094">
              <a:spcBef>
                <a:spcPts val="600"/>
              </a:spcBef>
              <a:buSzTx/>
              <a:buNone/>
              <a:defRPr sz="1000">
                <a:latin typeface="Consolas"/>
                <a:ea typeface="Consolas"/>
                <a:cs typeface="Consolas"/>
                <a:sym typeface="Consolas"/>
              </a:defRPr>
            </a:pPr>
            <a:endParaRPr>
              <a:solidFill>
                <a:srgbClr val="000000"/>
              </a:solidFill>
            </a:endParaRPr>
          </a:p>
          <a:p>
            <a:pPr marL="288035" indent="-288035" defTabSz="768094">
              <a:spcBef>
                <a:spcPts val="200"/>
              </a:spcBef>
              <a:buSzTx/>
              <a:buNone/>
              <a:defRPr sz="1000" b="1">
                <a:solidFill>
                  <a:srgbClr val="7F0055"/>
                </a:solidFill>
                <a:latin typeface="Consolas"/>
                <a:ea typeface="Consolas"/>
                <a:cs typeface="Consolas"/>
                <a:sym typeface="Consolas"/>
              </a:defRPr>
            </a:pPr>
            <a:r>
              <a:t>public</a:t>
            </a:r>
            <a:r>
              <a:rPr>
                <a:solidFill>
                  <a:srgbClr val="000000"/>
                </a:solidFill>
              </a:rPr>
              <a:t> </a:t>
            </a:r>
            <a:r>
              <a:t>static</a:t>
            </a:r>
            <a:r>
              <a:rPr>
                <a:solidFill>
                  <a:srgbClr val="000000"/>
                </a:solidFill>
              </a:rPr>
              <a:t> </a:t>
            </a:r>
            <a:r>
              <a:t>void </a:t>
            </a:r>
            <a:r>
              <a:rPr>
                <a:solidFill>
                  <a:srgbClr val="000000"/>
                </a:solidFill>
              </a:rPr>
              <a:t>main(String[] </a:t>
            </a:r>
            <a:r>
              <a:rPr>
                <a:solidFill>
                  <a:srgbClr val="6A3E3E"/>
                </a:solidFill>
              </a:rPr>
              <a:t>args </a:t>
            </a:r>
            <a:r>
              <a:rPr>
                <a:solidFill>
                  <a:srgbClr val="000000"/>
                </a:solidFill>
              </a:rPr>
              <a:t>) {</a:t>
            </a:r>
          </a:p>
          <a:p>
            <a:pPr marL="288035" indent="-288035" defTabSz="768094">
              <a:spcBef>
                <a:spcPts val="200"/>
              </a:spcBef>
              <a:buSzTx/>
              <a:buNone/>
              <a:defRPr sz="1000" b="1">
                <a:solidFill>
                  <a:srgbClr val="7F0055"/>
                </a:solidFill>
                <a:latin typeface="Consolas"/>
                <a:ea typeface="Consolas"/>
                <a:cs typeface="Consolas"/>
                <a:sym typeface="Consolas"/>
              </a:defRPr>
            </a:pPr>
            <a:r>
              <a:t>int </a:t>
            </a:r>
            <a:r>
              <a:rPr>
                <a:solidFill>
                  <a:srgbClr val="000000"/>
                </a:solidFill>
              </a:rPr>
              <a:t>[] </a:t>
            </a:r>
            <a:r>
              <a:rPr>
                <a:solidFill>
                  <a:srgbClr val="6A3E3E"/>
                </a:solidFill>
              </a:rPr>
              <a:t>array </a:t>
            </a:r>
            <a:r>
              <a:rPr>
                <a:solidFill>
                  <a:srgbClr val="000000"/>
                </a:solidFill>
              </a:rPr>
              <a:t>= </a:t>
            </a:r>
            <a:r>
              <a:t>new</a:t>
            </a:r>
            <a:r>
              <a:rPr>
                <a:solidFill>
                  <a:srgbClr val="000000"/>
                </a:solidFill>
              </a:rPr>
              <a:t> </a:t>
            </a:r>
            <a:r>
              <a:t>int </a:t>
            </a:r>
            <a:r>
              <a:rPr>
                <a:solidFill>
                  <a:srgbClr val="000000"/>
                </a:solidFill>
              </a:rPr>
              <a:t>[10];</a:t>
            </a:r>
          </a:p>
          <a:p>
            <a:pPr marL="288035" indent="-288035" defTabSz="768094">
              <a:spcBef>
                <a:spcPts val="200"/>
              </a:spcBef>
              <a:buSzTx/>
              <a:buNone/>
              <a:defRPr sz="1000">
                <a:solidFill>
                  <a:srgbClr val="3F7F5F"/>
                </a:solidFill>
                <a:latin typeface="Consolas"/>
                <a:ea typeface="Consolas"/>
                <a:cs typeface="Consolas"/>
                <a:sym typeface="Consolas"/>
              </a:defRPr>
            </a:pPr>
            <a:r>
              <a:t>// Read 10 numbers from the console into the array in a loop and calculate the sum of the array elements</a:t>
            </a:r>
          </a:p>
          <a:p>
            <a:pPr marL="288035" indent="-288035" defTabSz="768094">
              <a:spcBef>
                <a:spcPts val="600"/>
              </a:spcBef>
              <a:buSzTx/>
              <a:buNone/>
              <a:defRPr sz="1000">
                <a:latin typeface="Consolas"/>
                <a:ea typeface="Consolas"/>
                <a:cs typeface="Consolas"/>
                <a:sym typeface="Consolas"/>
              </a:defRPr>
            </a:pPr>
            <a:endParaRPr/>
          </a:p>
          <a:p>
            <a:pPr marL="288035" indent="-288035" defTabSz="768094">
              <a:spcBef>
                <a:spcPts val="200"/>
              </a:spcBef>
              <a:buSzTx/>
              <a:buNone/>
              <a:defRPr sz="1000">
                <a:latin typeface="Consolas"/>
                <a:ea typeface="Consolas"/>
                <a:cs typeface="Consolas"/>
                <a:sym typeface="Consolas"/>
              </a:defRPr>
            </a:pPr>
            <a:r>
              <a:t>Scanner </a:t>
            </a:r>
            <a:r>
              <a:rPr>
                <a:solidFill>
                  <a:srgbClr val="6A3E3E"/>
                </a:solidFill>
              </a:rPr>
              <a:t>input </a:t>
            </a:r>
            <a:r>
              <a:t>= </a:t>
            </a:r>
            <a:r>
              <a:rPr b="1">
                <a:solidFill>
                  <a:srgbClr val="7F0055"/>
                </a:solidFill>
              </a:rPr>
              <a:t>new </a:t>
            </a:r>
            <a:r>
              <a:rPr b="1"/>
              <a:t>Scanner(System. </a:t>
            </a:r>
            <a:r>
              <a:rPr b="1" i="1">
                <a:solidFill>
                  <a:srgbClr val="0000C0"/>
                </a:solidFill>
              </a:rPr>
              <a:t>in </a:t>
            </a:r>
            <a:r>
              <a:rPr b="1" i="1"/>
              <a:t>);</a:t>
            </a:r>
          </a:p>
          <a:p>
            <a:pPr marL="288035" indent="-288035" defTabSz="768094">
              <a:spcBef>
                <a:spcPts val="200"/>
              </a:spcBef>
              <a:buSzTx/>
              <a:buNone/>
              <a:defRPr sz="1000" b="1">
                <a:solidFill>
                  <a:srgbClr val="7F0055"/>
                </a:solidFill>
                <a:latin typeface="Consolas"/>
                <a:ea typeface="Consolas"/>
                <a:cs typeface="Consolas"/>
                <a:sym typeface="Consolas"/>
              </a:defRPr>
            </a:pPr>
            <a:r>
              <a:t>int</a:t>
            </a:r>
            <a:r>
              <a:rPr>
                <a:solidFill>
                  <a:srgbClr val="000000"/>
                </a:solidFill>
              </a:rPr>
              <a:t> </a:t>
            </a:r>
            <a:r>
              <a:rPr>
                <a:solidFill>
                  <a:srgbClr val="6A3E3E"/>
                </a:solidFill>
              </a:rPr>
              <a:t>total </a:t>
            </a:r>
            <a:r>
              <a:rPr>
                <a:solidFill>
                  <a:srgbClr val="000000"/>
                </a:solidFill>
              </a:rPr>
              <a:t>=0;</a:t>
            </a:r>
          </a:p>
          <a:p>
            <a:pPr marL="288035" indent="-288035" defTabSz="768094">
              <a:spcBef>
                <a:spcPts val="200"/>
              </a:spcBef>
              <a:buSzTx/>
              <a:buNone/>
              <a:defRPr sz="1000" b="1">
                <a:solidFill>
                  <a:srgbClr val="7F0055"/>
                </a:solidFill>
                <a:latin typeface="Consolas"/>
                <a:ea typeface="Consolas"/>
                <a:cs typeface="Consolas"/>
                <a:sym typeface="Consolas"/>
              </a:defRPr>
            </a:pPr>
            <a:r>
              <a:t>for </a:t>
            </a:r>
            <a:r>
              <a:rPr>
                <a:solidFill>
                  <a:srgbClr val="000000"/>
                </a:solidFill>
              </a:rPr>
              <a:t>( </a:t>
            </a:r>
            <a:r>
              <a:t>int</a:t>
            </a:r>
            <a:r>
              <a:rPr>
                <a:solidFill>
                  <a:srgbClr val="000000"/>
                </a:solidFill>
              </a:rPr>
              <a:t> </a:t>
            </a:r>
            <a:r>
              <a:rPr>
                <a:solidFill>
                  <a:srgbClr val="6A3E3E"/>
                </a:solidFill>
              </a:rPr>
              <a:t>i </a:t>
            </a:r>
            <a:r>
              <a:rPr>
                <a:solidFill>
                  <a:srgbClr val="000000"/>
                </a:solidFill>
              </a:rPr>
              <a:t>=0; </a:t>
            </a:r>
            <a:r>
              <a:rPr>
                <a:solidFill>
                  <a:srgbClr val="6A3E3E"/>
                </a:solidFill>
              </a:rPr>
              <a:t>i </a:t>
            </a:r>
            <a:r>
              <a:rPr>
                <a:solidFill>
                  <a:srgbClr val="000000"/>
                </a:solidFill>
              </a:rPr>
              <a:t>&lt; 10; </a:t>
            </a:r>
            <a:r>
              <a:rPr>
                <a:solidFill>
                  <a:srgbClr val="6A3E3E"/>
                </a:solidFill>
              </a:rPr>
              <a:t>i </a:t>
            </a:r>
            <a:r>
              <a:rPr>
                <a:solidFill>
                  <a:srgbClr val="000000"/>
                </a:solidFill>
              </a:rPr>
              <a:t>++)</a:t>
            </a:r>
          </a:p>
          <a:p>
            <a:pPr marL="288035" indent="-288035" defTabSz="768094">
              <a:spcBef>
                <a:spcPts val="200"/>
              </a:spcBef>
              <a:buSzTx/>
              <a:buNone/>
              <a:defRPr sz="1000">
                <a:latin typeface="Consolas"/>
                <a:ea typeface="Consolas"/>
                <a:cs typeface="Consolas"/>
                <a:sym typeface="Consolas"/>
              </a:defRPr>
            </a:pPr>
            <a:r>
              <a:t>{</a:t>
            </a:r>
          </a:p>
          <a:p>
            <a:pPr marL="288035" lvl="1" indent="271218" defTabSz="768094">
              <a:spcBef>
                <a:spcPts val="200"/>
              </a:spcBef>
              <a:buSzTx/>
              <a:buNone/>
              <a:defRPr sz="1000">
                <a:latin typeface="Consolas"/>
                <a:ea typeface="Consolas"/>
                <a:cs typeface="Consolas"/>
                <a:sym typeface="Consolas"/>
              </a:defRPr>
            </a:pPr>
            <a:r>
              <a:t>System. </a:t>
            </a:r>
            <a:r>
              <a:rPr b="1" i="1">
                <a:solidFill>
                  <a:srgbClr val="0000C0"/>
                </a:solidFill>
              </a:rPr>
              <a:t>out </a:t>
            </a:r>
            <a:r>
              <a:rPr b="1" i="1"/>
              <a:t>.println( </a:t>
            </a:r>
            <a:r>
              <a:rPr b="1" i="1">
                <a:solidFill>
                  <a:srgbClr val="2A00FF"/>
                </a:solidFill>
              </a:rPr>
              <a:t>"Enter the " </a:t>
            </a:r>
            <a:r>
              <a:rPr b="1" i="1"/>
              <a:t>+ </a:t>
            </a:r>
            <a:r>
              <a:rPr b="1" i="1">
                <a:solidFill>
                  <a:srgbClr val="6A3E3E"/>
                </a:solidFill>
              </a:rPr>
              <a:t>i </a:t>
            </a:r>
            <a:r>
              <a:rPr b="1" i="1"/>
              <a:t>+ </a:t>
            </a:r>
            <a:r>
              <a:rPr b="1" i="1">
                <a:solidFill>
                  <a:srgbClr val="2A00FF"/>
                </a:solidFill>
              </a:rPr>
              <a:t>"th element of the array: " </a:t>
            </a:r>
            <a:r>
              <a:rPr b="1" i="1"/>
              <a:t>);</a:t>
            </a:r>
          </a:p>
          <a:p>
            <a:pPr marL="288035" lvl="1" indent="271218" defTabSz="768094">
              <a:spcBef>
                <a:spcPts val="200"/>
              </a:spcBef>
              <a:buSzTx/>
              <a:buNone/>
              <a:defRPr sz="1000">
                <a:solidFill>
                  <a:srgbClr val="6A3E3E"/>
                </a:solidFill>
                <a:latin typeface="Consolas"/>
                <a:ea typeface="Consolas"/>
                <a:cs typeface="Consolas"/>
                <a:sym typeface="Consolas"/>
              </a:defRPr>
            </a:pPr>
            <a:r>
              <a:t>array </a:t>
            </a:r>
            <a:r>
              <a:rPr>
                <a:solidFill>
                  <a:srgbClr val="000000"/>
                </a:solidFill>
              </a:rPr>
              <a:t>[ </a:t>
            </a:r>
            <a:r>
              <a:t>i </a:t>
            </a:r>
            <a:r>
              <a:rPr>
                <a:solidFill>
                  <a:srgbClr val="000000"/>
                </a:solidFill>
              </a:rPr>
              <a:t>]= </a:t>
            </a:r>
            <a:r>
              <a:t>input </a:t>
            </a:r>
            <a:r>
              <a:rPr>
                <a:solidFill>
                  <a:srgbClr val="000000"/>
                </a:solidFill>
              </a:rPr>
              <a:t>.nextInt();</a:t>
            </a:r>
          </a:p>
          <a:p>
            <a:pPr marL="288035" lvl="1" indent="271218" defTabSz="768094">
              <a:spcBef>
                <a:spcPts val="200"/>
              </a:spcBef>
              <a:buSzTx/>
              <a:buNone/>
              <a:defRPr sz="1000">
                <a:solidFill>
                  <a:srgbClr val="6A3E3E"/>
                </a:solidFill>
                <a:latin typeface="Consolas"/>
                <a:ea typeface="Consolas"/>
                <a:cs typeface="Consolas"/>
                <a:sym typeface="Consolas"/>
              </a:defRPr>
            </a:pPr>
            <a:r>
              <a:t>sum </a:t>
            </a:r>
            <a:r>
              <a:rPr>
                <a:solidFill>
                  <a:srgbClr val="000000"/>
                </a:solidFill>
              </a:rPr>
              <a:t>= </a:t>
            </a:r>
            <a:r>
              <a:t>sum </a:t>
            </a:r>
            <a:r>
              <a:rPr>
                <a:solidFill>
                  <a:srgbClr val="000000"/>
                </a:solidFill>
              </a:rPr>
              <a:t>+ </a:t>
            </a:r>
            <a:r>
              <a:t>array </a:t>
            </a:r>
            <a:r>
              <a:rPr>
                <a:solidFill>
                  <a:srgbClr val="000000"/>
                </a:solidFill>
              </a:rPr>
              <a:t>[ </a:t>
            </a:r>
            <a:r>
              <a:t>i </a:t>
            </a:r>
            <a:r>
              <a:rPr>
                <a:solidFill>
                  <a:srgbClr val="000000"/>
                </a:solidFill>
              </a:rPr>
              <a:t>];</a:t>
            </a:r>
          </a:p>
          <a:p>
            <a:pPr marL="288035" indent="-288035" defTabSz="768094">
              <a:spcBef>
                <a:spcPts val="200"/>
              </a:spcBef>
              <a:buSzTx/>
              <a:buNone/>
              <a:defRPr sz="1000">
                <a:latin typeface="Consolas"/>
                <a:ea typeface="Consolas"/>
                <a:cs typeface="Consolas"/>
                <a:sym typeface="Consolas"/>
              </a:defRPr>
            </a:pPr>
            <a:r>
              <a:t>}</a:t>
            </a:r>
          </a:p>
          <a:p>
            <a:pPr marL="288035" indent="-288035" defTabSz="768094">
              <a:spcBef>
                <a:spcPts val="200"/>
              </a:spcBef>
              <a:buSzTx/>
              <a:buNone/>
              <a:defRPr sz="1000">
                <a:solidFill>
                  <a:srgbClr val="3F7F5F"/>
                </a:solidFill>
                <a:latin typeface="Consolas"/>
                <a:ea typeface="Consolas"/>
                <a:cs typeface="Consolas"/>
                <a:sym typeface="Consolas"/>
              </a:defRPr>
            </a:pPr>
            <a:r>
              <a:t>// Calculate the mean outside the loop</a:t>
            </a:r>
          </a:p>
          <a:p>
            <a:pPr marL="288035" indent="-288035" defTabSz="768094">
              <a:spcBef>
                <a:spcPts val="200"/>
              </a:spcBef>
              <a:buSzTx/>
              <a:buNone/>
              <a:defRPr sz="1000" b="1">
                <a:solidFill>
                  <a:srgbClr val="7F0055"/>
                </a:solidFill>
                <a:latin typeface="Consolas"/>
                <a:ea typeface="Consolas"/>
                <a:cs typeface="Consolas"/>
                <a:sym typeface="Consolas"/>
              </a:defRPr>
            </a:pPr>
            <a:r>
              <a:t>double</a:t>
            </a:r>
            <a:r>
              <a:rPr>
                <a:solidFill>
                  <a:srgbClr val="000000"/>
                </a:solidFill>
              </a:rPr>
              <a:t> </a:t>
            </a:r>
            <a:r>
              <a:rPr>
                <a:solidFill>
                  <a:srgbClr val="6A3E3E"/>
                </a:solidFill>
              </a:rPr>
              <a:t>average </a:t>
            </a:r>
            <a:r>
              <a:rPr>
                <a:solidFill>
                  <a:srgbClr val="000000"/>
                </a:solidFill>
              </a:rPr>
              <a:t>= </a:t>
            </a:r>
            <a:r>
              <a:rPr>
                <a:solidFill>
                  <a:srgbClr val="6A3E3E"/>
                </a:solidFill>
              </a:rPr>
              <a:t>total </a:t>
            </a:r>
            <a:r>
              <a:rPr>
                <a:solidFill>
                  <a:srgbClr val="000000"/>
                </a:solidFill>
              </a:rPr>
              <a:t>/10.0;</a:t>
            </a:r>
          </a:p>
          <a:p>
            <a:pPr marL="288035" indent="-288035" defTabSz="768094">
              <a:spcBef>
                <a:spcPts val="200"/>
              </a:spcBef>
              <a:buSzTx/>
              <a:buNone/>
              <a:defRPr sz="1000">
                <a:latin typeface="Consolas"/>
                <a:ea typeface="Consolas"/>
                <a:cs typeface="Consolas"/>
                <a:sym typeface="Consolas"/>
              </a:defRPr>
            </a:pPr>
            <a:r>
              <a:t>System. </a:t>
            </a:r>
            <a:r>
              <a:rPr b="1" i="1">
                <a:solidFill>
                  <a:srgbClr val="0000C0"/>
                </a:solidFill>
              </a:rPr>
              <a:t>out </a:t>
            </a:r>
            <a:r>
              <a:rPr b="1" i="1"/>
              <a:t>.println( </a:t>
            </a:r>
            <a:r>
              <a:rPr b="1" i="1">
                <a:solidFill>
                  <a:srgbClr val="2A00FF"/>
                </a:solidFill>
              </a:rPr>
              <a:t>"Elements of array: " </a:t>
            </a:r>
            <a:r>
              <a:rPr b="1" i="1"/>
              <a:t>);</a:t>
            </a:r>
            <a:endParaRPr b="1"/>
          </a:p>
          <a:p>
            <a:pPr marL="288035" indent="-288035" defTabSz="768094">
              <a:spcBef>
                <a:spcPts val="200"/>
              </a:spcBef>
              <a:buSzTx/>
              <a:buNone/>
              <a:defRPr sz="1000" b="1">
                <a:solidFill>
                  <a:srgbClr val="7F0055"/>
                </a:solidFill>
                <a:latin typeface="Consolas"/>
                <a:ea typeface="Consolas"/>
                <a:cs typeface="Consolas"/>
                <a:sym typeface="Consolas"/>
              </a:defRPr>
            </a:pPr>
            <a:r>
              <a:t>for </a:t>
            </a:r>
            <a:r>
              <a:rPr>
                <a:solidFill>
                  <a:srgbClr val="000000"/>
                </a:solidFill>
              </a:rPr>
              <a:t>( </a:t>
            </a:r>
            <a:r>
              <a:t>int</a:t>
            </a:r>
            <a:r>
              <a:rPr>
                <a:solidFill>
                  <a:srgbClr val="000000"/>
                </a:solidFill>
              </a:rPr>
              <a:t> </a:t>
            </a:r>
            <a:r>
              <a:rPr>
                <a:solidFill>
                  <a:srgbClr val="6A3E3E"/>
                </a:solidFill>
              </a:rPr>
              <a:t>element </a:t>
            </a:r>
            <a:r>
              <a:rPr>
                <a:solidFill>
                  <a:srgbClr val="000000"/>
                </a:solidFill>
              </a:rPr>
              <a:t>: </a:t>
            </a:r>
            <a:r>
              <a:rPr>
                <a:solidFill>
                  <a:srgbClr val="6A3E3E"/>
                </a:solidFill>
              </a:rPr>
              <a:t>array </a:t>
            </a:r>
            <a:r>
              <a:rPr>
                <a:solidFill>
                  <a:srgbClr val="000000"/>
                </a:solidFill>
              </a:rPr>
              <a:t>)</a:t>
            </a:r>
          </a:p>
          <a:p>
            <a:pPr marL="288035" lvl="1" indent="271218" defTabSz="768094">
              <a:spcBef>
                <a:spcPts val="200"/>
              </a:spcBef>
              <a:buSzTx/>
              <a:buNone/>
              <a:defRPr sz="1000">
                <a:latin typeface="Consolas"/>
                <a:ea typeface="Consolas"/>
                <a:cs typeface="Consolas"/>
                <a:sym typeface="Consolas"/>
              </a:defRPr>
            </a:pPr>
            <a:r>
              <a:t>System. </a:t>
            </a:r>
            <a:r>
              <a:rPr b="1" i="1">
                <a:solidFill>
                  <a:srgbClr val="0000C0"/>
                </a:solidFill>
              </a:rPr>
              <a:t>out </a:t>
            </a:r>
            <a:r>
              <a:rPr b="1" i="1"/>
              <a:t>.println( </a:t>
            </a:r>
            <a:r>
              <a:rPr b="1" i="1">
                <a:solidFill>
                  <a:srgbClr val="6A3E3E"/>
                </a:solidFill>
              </a:rPr>
              <a:t>element </a:t>
            </a:r>
            <a:r>
              <a:rPr b="1" i="1"/>
              <a:t>);</a:t>
            </a:r>
          </a:p>
          <a:p>
            <a:pPr marL="288035" indent="-288035" defTabSz="768094">
              <a:spcBef>
                <a:spcPts val="200"/>
              </a:spcBef>
              <a:buSzTx/>
              <a:buNone/>
              <a:defRPr sz="1000">
                <a:latin typeface="Consolas"/>
                <a:ea typeface="Consolas"/>
                <a:cs typeface="Consolas"/>
                <a:sym typeface="Consolas"/>
              </a:defRPr>
            </a:pPr>
            <a:r>
              <a:t>System. </a:t>
            </a:r>
            <a:r>
              <a:rPr b="1" i="1">
                <a:solidFill>
                  <a:srgbClr val="0000C0"/>
                </a:solidFill>
              </a:rPr>
              <a:t>out </a:t>
            </a:r>
            <a:r>
              <a:rPr b="1" i="1"/>
              <a:t>.println( </a:t>
            </a:r>
            <a:r>
              <a:rPr b="1" i="1">
                <a:solidFill>
                  <a:srgbClr val="2A00FF"/>
                </a:solidFill>
              </a:rPr>
              <a:t>"Sum of array elements: " </a:t>
            </a:r>
            <a:r>
              <a:rPr b="1" i="1"/>
              <a:t>+ </a:t>
            </a:r>
            <a:r>
              <a:rPr b="1" i="1">
                <a:solidFill>
                  <a:srgbClr val="6A3E3E"/>
                </a:solidFill>
              </a:rPr>
              <a:t>sum </a:t>
            </a:r>
            <a:r>
              <a:rPr b="1" i="1"/>
              <a:t>+ </a:t>
            </a:r>
            <a:r>
              <a:rPr b="1" i="1">
                <a:solidFill>
                  <a:srgbClr val="2A00FF"/>
                </a:solidFill>
              </a:rPr>
              <a:t>" average: " </a:t>
            </a:r>
            <a:r>
              <a:rPr b="1" i="1"/>
              <a:t>+ </a:t>
            </a:r>
            <a:r>
              <a:rPr b="1" i="1">
                <a:solidFill>
                  <a:srgbClr val="6A3E3E"/>
                </a:solidFill>
              </a:rPr>
              <a:t>average </a:t>
            </a:r>
            <a:r>
              <a:rPr b="1" i="1"/>
              <a:t>);</a:t>
            </a:r>
          </a:p>
          <a:p>
            <a:pPr marL="288035" indent="-288035" defTabSz="768094">
              <a:spcBef>
                <a:spcPts val="200"/>
              </a:spcBef>
              <a:buSzTx/>
              <a:buNone/>
              <a:defRPr sz="1000">
                <a:latin typeface="Consolas"/>
                <a:ea typeface="Consolas"/>
                <a:cs typeface="Consolas"/>
                <a:sym typeface="Consolas"/>
              </a:defRPr>
            </a:pPr>
            <a:r>
              <a:t>}</a:t>
            </a:r>
          </a:p>
          <a:p>
            <a:pPr marL="288035" indent="-288035" defTabSz="768094">
              <a:spcBef>
                <a:spcPts val="600"/>
              </a:spcBef>
              <a:buSzTx/>
              <a:buNone/>
              <a:defRPr sz="1000">
                <a:latin typeface="Consolas"/>
                <a:ea typeface="Consolas"/>
                <a:cs typeface="Consolas"/>
                <a:sym typeface="Consolas"/>
              </a:defRPr>
            </a:pPr>
            <a:endParaRPr/>
          </a:p>
          <a:p>
            <a:pPr marL="288035" indent="-288035" defTabSz="768094">
              <a:spcBef>
                <a:spcPts val="200"/>
              </a:spcBef>
              <a:buSzTx/>
              <a:buNone/>
              <a:defRPr sz="1000">
                <a:latin typeface="Consolas"/>
                <a:ea typeface="Consolas"/>
                <a:cs typeface="Consolas"/>
                <a:sym typeface="Consolas"/>
              </a:defRPr>
            </a:pPr>
            <a:r>
              <a:t>}</a:t>
            </a:r>
          </a:p>
        </p:txBody>
      </p:sp>
      <p:sp>
        <p:nvSpPr>
          <p:cNvPr id="337"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51</a:t>
            </a:fld>
            <a:endParaRPr/>
          </a:p>
        </p:txBody>
      </p:sp>
      <p:sp>
        <p:nvSpPr>
          <p:cNvPr id="338" name="Dizinin 0nci elamanını giriniz:…"/>
          <p:cNvSpPr/>
          <p:nvPr/>
        </p:nvSpPr>
        <p:spPr>
          <a:xfrm>
            <a:off x="7953375" y="1214437"/>
            <a:ext cx="3429000" cy="455644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000" b="0">
                <a:solidFill>
                  <a:srgbClr val="FFFFFF"/>
                </a:solidFill>
                <a:latin typeface="Times New Roman"/>
                <a:ea typeface="Times New Roman"/>
                <a:cs typeface="Times New Roman"/>
                <a:sym typeface="Times New Roman"/>
              </a:defRPr>
            </a:pPr>
            <a:r>
              <a:t>Enter the 0th element of the array:</a:t>
            </a:r>
          </a:p>
          <a:p>
            <a:pPr>
              <a:defRPr sz="1000" b="0">
                <a:solidFill>
                  <a:srgbClr val="FFFFFF"/>
                </a:solidFill>
                <a:latin typeface="Times New Roman"/>
                <a:ea typeface="Times New Roman"/>
                <a:cs typeface="Times New Roman"/>
                <a:sym typeface="Times New Roman"/>
              </a:defRPr>
            </a:pPr>
            <a:r>
              <a:t>10</a:t>
            </a:r>
          </a:p>
          <a:p>
            <a:pPr>
              <a:defRPr sz="1000" b="0">
                <a:solidFill>
                  <a:srgbClr val="FFFFFF"/>
                </a:solidFill>
                <a:latin typeface="Times New Roman"/>
                <a:ea typeface="Times New Roman"/>
                <a:cs typeface="Times New Roman"/>
                <a:sym typeface="Times New Roman"/>
              </a:defRPr>
            </a:pPr>
            <a:r>
              <a:t>Enter the 1st element of the array:</a:t>
            </a:r>
          </a:p>
          <a:p>
            <a:pPr>
              <a:defRPr sz="1000" b="0">
                <a:solidFill>
                  <a:srgbClr val="FFFFFF"/>
                </a:solidFill>
                <a:latin typeface="Times New Roman"/>
                <a:ea typeface="Times New Roman"/>
                <a:cs typeface="Times New Roman"/>
                <a:sym typeface="Times New Roman"/>
              </a:defRPr>
            </a:pPr>
            <a:r>
              <a:t>11th</a:t>
            </a:r>
          </a:p>
          <a:p>
            <a:pPr>
              <a:defRPr sz="1000" b="0">
                <a:solidFill>
                  <a:srgbClr val="FFFFFF"/>
                </a:solidFill>
                <a:latin typeface="Times New Roman"/>
                <a:ea typeface="Times New Roman"/>
                <a:cs typeface="Times New Roman"/>
                <a:sym typeface="Times New Roman"/>
              </a:defRPr>
            </a:pPr>
            <a:r>
              <a:t>Enter the 2nd element of the array:</a:t>
            </a:r>
          </a:p>
          <a:p>
            <a:pPr>
              <a:defRPr sz="1000" b="0">
                <a:solidFill>
                  <a:srgbClr val="FFFFFF"/>
                </a:solidFill>
                <a:latin typeface="Times New Roman"/>
                <a:ea typeface="Times New Roman"/>
                <a:cs typeface="Times New Roman"/>
                <a:sym typeface="Times New Roman"/>
              </a:defRPr>
            </a:pPr>
            <a:r>
              <a:t>12</a:t>
            </a:r>
          </a:p>
          <a:p>
            <a:pPr>
              <a:defRPr sz="1000" b="0">
                <a:solidFill>
                  <a:srgbClr val="FFFFFF"/>
                </a:solidFill>
                <a:latin typeface="Times New Roman"/>
                <a:ea typeface="Times New Roman"/>
                <a:cs typeface="Times New Roman"/>
                <a:sym typeface="Times New Roman"/>
              </a:defRPr>
            </a:pPr>
            <a:r>
              <a:t>Enter the 3rd element of the array:</a:t>
            </a:r>
          </a:p>
          <a:p>
            <a:pPr>
              <a:defRPr sz="1000" b="0">
                <a:solidFill>
                  <a:srgbClr val="FFFFFF"/>
                </a:solidFill>
                <a:latin typeface="Times New Roman"/>
                <a:ea typeface="Times New Roman"/>
                <a:cs typeface="Times New Roman"/>
                <a:sym typeface="Times New Roman"/>
              </a:defRPr>
            </a:pPr>
            <a:r>
              <a:t>13</a:t>
            </a:r>
          </a:p>
          <a:p>
            <a:pPr>
              <a:defRPr sz="1000" b="0">
                <a:solidFill>
                  <a:srgbClr val="FFFFFF"/>
                </a:solidFill>
                <a:latin typeface="Times New Roman"/>
                <a:ea typeface="Times New Roman"/>
                <a:cs typeface="Times New Roman"/>
                <a:sym typeface="Times New Roman"/>
              </a:defRPr>
            </a:pPr>
            <a:r>
              <a:t>Enter the 4th element of the array:</a:t>
            </a:r>
          </a:p>
          <a:p>
            <a:pPr>
              <a:defRPr sz="1000" b="0">
                <a:solidFill>
                  <a:srgbClr val="FFFFFF"/>
                </a:solidFill>
                <a:latin typeface="Times New Roman"/>
                <a:ea typeface="Times New Roman"/>
                <a:cs typeface="Times New Roman"/>
                <a:sym typeface="Times New Roman"/>
              </a:defRPr>
            </a:pPr>
            <a:r>
              <a:t>14</a:t>
            </a:r>
          </a:p>
          <a:p>
            <a:pPr>
              <a:defRPr sz="1000" b="0">
                <a:solidFill>
                  <a:srgbClr val="FFFFFF"/>
                </a:solidFill>
                <a:latin typeface="Times New Roman"/>
                <a:ea typeface="Times New Roman"/>
                <a:cs typeface="Times New Roman"/>
                <a:sym typeface="Times New Roman"/>
              </a:defRPr>
            </a:pPr>
            <a:r>
              <a:t>Enter the 5th element of the array:</a:t>
            </a:r>
          </a:p>
          <a:p>
            <a:pPr>
              <a:defRPr sz="1000" b="0">
                <a:solidFill>
                  <a:srgbClr val="FFFFFF"/>
                </a:solidFill>
                <a:latin typeface="Times New Roman"/>
                <a:ea typeface="Times New Roman"/>
                <a:cs typeface="Times New Roman"/>
                <a:sym typeface="Times New Roman"/>
              </a:defRPr>
            </a:pPr>
            <a:r>
              <a:t>15</a:t>
            </a:r>
          </a:p>
          <a:p>
            <a:pPr>
              <a:defRPr sz="1000" b="0">
                <a:solidFill>
                  <a:srgbClr val="FFFFFF"/>
                </a:solidFill>
                <a:latin typeface="Times New Roman"/>
                <a:ea typeface="Times New Roman"/>
                <a:cs typeface="Times New Roman"/>
                <a:sym typeface="Times New Roman"/>
              </a:defRPr>
            </a:pPr>
            <a:r>
              <a:t>Enter the 6th element of the array:</a:t>
            </a:r>
          </a:p>
          <a:p>
            <a:pPr>
              <a:defRPr sz="1000" b="0">
                <a:solidFill>
                  <a:srgbClr val="FFFFFF"/>
                </a:solidFill>
                <a:latin typeface="Times New Roman"/>
                <a:ea typeface="Times New Roman"/>
                <a:cs typeface="Times New Roman"/>
                <a:sym typeface="Times New Roman"/>
              </a:defRPr>
            </a:pPr>
            <a:r>
              <a:t>16</a:t>
            </a:r>
          </a:p>
          <a:p>
            <a:pPr>
              <a:defRPr sz="1000" b="0">
                <a:solidFill>
                  <a:srgbClr val="FFFFFF"/>
                </a:solidFill>
                <a:latin typeface="Times New Roman"/>
                <a:ea typeface="Times New Roman"/>
                <a:cs typeface="Times New Roman"/>
                <a:sym typeface="Times New Roman"/>
              </a:defRPr>
            </a:pPr>
            <a:r>
              <a:t>Enter the 7th element of the array:</a:t>
            </a:r>
          </a:p>
          <a:p>
            <a:pPr>
              <a:defRPr sz="1000" b="0">
                <a:solidFill>
                  <a:srgbClr val="FFFFFF"/>
                </a:solidFill>
                <a:latin typeface="Times New Roman"/>
                <a:ea typeface="Times New Roman"/>
                <a:cs typeface="Times New Roman"/>
                <a:sym typeface="Times New Roman"/>
              </a:defRPr>
            </a:pPr>
            <a:r>
              <a:t>17</a:t>
            </a:r>
          </a:p>
          <a:p>
            <a:pPr>
              <a:defRPr sz="1000" b="0">
                <a:solidFill>
                  <a:srgbClr val="FFFFFF"/>
                </a:solidFill>
                <a:latin typeface="Times New Roman"/>
                <a:ea typeface="Times New Roman"/>
                <a:cs typeface="Times New Roman"/>
                <a:sym typeface="Times New Roman"/>
              </a:defRPr>
            </a:pPr>
            <a:r>
              <a:t>Enter the 8th element of the array:</a:t>
            </a:r>
          </a:p>
          <a:p>
            <a:pPr>
              <a:defRPr sz="1000" b="0">
                <a:solidFill>
                  <a:srgbClr val="FFFFFF"/>
                </a:solidFill>
                <a:latin typeface="Times New Roman"/>
                <a:ea typeface="Times New Roman"/>
                <a:cs typeface="Times New Roman"/>
                <a:sym typeface="Times New Roman"/>
              </a:defRPr>
            </a:pPr>
            <a:r>
              <a:t>18</a:t>
            </a:r>
          </a:p>
          <a:p>
            <a:pPr>
              <a:defRPr sz="1000" b="0">
                <a:solidFill>
                  <a:srgbClr val="FFFFFF"/>
                </a:solidFill>
                <a:latin typeface="Times New Roman"/>
                <a:ea typeface="Times New Roman"/>
                <a:cs typeface="Times New Roman"/>
                <a:sym typeface="Times New Roman"/>
              </a:defRPr>
            </a:pPr>
            <a:r>
              <a:t>Enter the 9th element of the array:</a:t>
            </a:r>
          </a:p>
          <a:p>
            <a:pPr>
              <a:defRPr sz="1000" b="0">
                <a:solidFill>
                  <a:srgbClr val="FFFFFF"/>
                </a:solidFill>
                <a:latin typeface="Times New Roman"/>
                <a:ea typeface="Times New Roman"/>
                <a:cs typeface="Times New Roman"/>
                <a:sym typeface="Times New Roman"/>
              </a:defRPr>
            </a:pPr>
            <a:r>
              <a:t>19</a:t>
            </a:r>
          </a:p>
          <a:p>
            <a:pPr>
              <a:defRPr sz="1000" b="0">
                <a:solidFill>
                  <a:srgbClr val="FFFFFF"/>
                </a:solidFill>
                <a:latin typeface="Times New Roman"/>
                <a:ea typeface="Times New Roman"/>
                <a:cs typeface="Times New Roman"/>
                <a:sym typeface="Times New Roman"/>
              </a:defRPr>
            </a:pPr>
            <a:r>
              <a:t>Elements of the array:</a:t>
            </a:r>
          </a:p>
          <a:p>
            <a:pPr>
              <a:defRPr sz="1000" b="0">
                <a:solidFill>
                  <a:srgbClr val="FFFFFF"/>
                </a:solidFill>
                <a:latin typeface="Times New Roman"/>
                <a:ea typeface="Times New Roman"/>
                <a:cs typeface="Times New Roman"/>
                <a:sym typeface="Times New Roman"/>
              </a:defRPr>
            </a:pPr>
            <a:r>
              <a:t>10</a:t>
            </a:r>
          </a:p>
          <a:p>
            <a:pPr>
              <a:defRPr sz="1000" b="0">
                <a:solidFill>
                  <a:srgbClr val="FFFFFF"/>
                </a:solidFill>
                <a:latin typeface="Times New Roman"/>
                <a:ea typeface="Times New Roman"/>
                <a:cs typeface="Times New Roman"/>
                <a:sym typeface="Times New Roman"/>
              </a:defRPr>
            </a:pPr>
            <a:r>
              <a:t>11th</a:t>
            </a:r>
          </a:p>
          <a:p>
            <a:pPr>
              <a:defRPr sz="1000" b="0">
                <a:solidFill>
                  <a:srgbClr val="FFFFFF"/>
                </a:solidFill>
                <a:latin typeface="Times New Roman"/>
                <a:ea typeface="Times New Roman"/>
                <a:cs typeface="Times New Roman"/>
                <a:sym typeface="Times New Roman"/>
              </a:defRPr>
            </a:pPr>
            <a:r>
              <a:t>12</a:t>
            </a:r>
          </a:p>
          <a:p>
            <a:pPr>
              <a:defRPr sz="1000" b="0">
                <a:solidFill>
                  <a:srgbClr val="FFFFFF"/>
                </a:solidFill>
                <a:latin typeface="Times New Roman"/>
                <a:ea typeface="Times New Roman"/>
                <a:cs typeface="Times New Roman"/>
                <a:sym typeface="Times New Roman"/>
              </a:defRPr>
            </a:pPr>
            <a:r>
              <a:t>13</a:t>
            </a:r>
          </a:p>
          <a:p>
            <a:pPr>
              <a:defRPr sz="1000" b="0">
                <a:solidFill>
                  <a:srgbClr val="FFFFFF"/>
                </a:solidFill>
                <a:latin typeface="Times New Roman"/>
                <a:ea typeface="Times New Roman"/>
                <a:cs typeface="Times New Roman"/>
                <a:sym typeface="Times New Roman"/>
              </a:defRPr>
            </a:pPr>
            <a:r>
              <a:t>14</a:t>
            </a:r>
          </a:p>
          <a:p>
            <a:pPr>
              <a:defRPr sz="1000" b="0">
                <a:solidFill>
                  <a:srgbClr val="FFFFFF"/>
                </a:solidFill>
                <a:latin typeface="Times New Roman"/>
                <a:ea typeface="Times New Roman"/>
                <a:cs typeface="Times New Roman"/>
                <a:sym typeface="Times New Roman"/>
              </a:defRPr>
            </a:pPr>
            <a:r>
              <a:t>15</a:t>
            </a:r>
          </a:p>
          <a:p>
            <a:pPr>
              <a:defRPr sz="1000" b="0">
                <a:solidFill>
                  <a:srgbClr val="FFFFFF"/>
                </a:solidFill>
                <a:latin typeface="Times New Roman"/>
                <a:ea typeface="Times New Roman"/>
                <a:cs typeface="Times New Roman"/>
                <a:sym typeface="Times New Roman"/>
              </a:defRPr>
            </a:pPr>
            <a:r>
              <a:t>16</a:t>
            </a:r>
          </a:p>
          <a:p>
            <a:pPr>
              <a:defRPr sz="1000" b="0">
                <a:solidFill>
                  <a:srgbClr val="FFFFFF"/>
                </a:solidFill>
                <a:latin typeface="Times New Roman"/>
                <a:ea typeface="Times New Roman"/>
                <a:cs typeface="Times New Roman"/>
                <a:sym typeface="Times New Roman"/>
              </a:defRPr>
            </a:pPr>
            <a:r>
              <a:t>17</a:t>
            </a:r>
          </a:p>
          <a:p>
            <a:pPr>
              <a:defRPr sz="1000" b="0">
                <a:solidFill>
                  <a:srgbClr val="FFFFFF"/>
                </a:solidFill>
                <a:latin typeface="Times New Roman"/>
                <a:ea typeface="Times New Roman"/>
                <a:cs typeface="Times New Roman"/>
                <a:sym typeface="Times New Roman"/>
              </a:defRPr>
            </a:pPr>
            <a:r>
              <a:t>18</a:t>
            </a:r>
          </a:p>
          <a:p>
            <a:pPr>
              <a:defRPr sz="1000" b="0">
                <a:solidFill>
                  <a:srgbClr val="FFFFFF"/>
                </a:solidFill>
                <a:latin typeface="Times New Roman"/>
                <a:ea typeface="Times New Roman"/>
                <a:cs typeface="Times New Roman"/>
                <a:sym typeface="Times New Roman"/>
              </a:defRPr>
            </a:pPr>
            <a:r>
              <a:t>19</a:t>
            </a:r>
          </a:p>
          <a:p>
            <a:pPr>
              <a:defRPr sz="1000" b="0">
                <a:solidFill>
                  <a:srgbClr val="FFFFFF"/>
                </a:solidFill>
                <a:latin typeface="Times New Roman"/>
                <a:ea typeface="Times New Roman"/>
                <a:cs typeface="Times New Roman"/>
                <a:sym typeface="Times New Roman"/>
              </a:defRPr>
            </a:pPr>
            <a:r>
              <a:t>Sum of array elements: 145 average: 14.5</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Ödev - 1"/>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Homework - 1</a:t>
            </a:r>
          </a:p>
        </p:txBody>
      </p:sp>
      <p:sp>
        <p:nvSpPr>
          <p:cNvPr id="341" name="10 elemanlı bir diziye ekrandan kullanıcı veriler girsin. Daha sonra dizinin 20den büyük eleman sayısını hesaplayınız ve ekrana yazdırınız."/>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lvl1pPr>
              <a:spcBef>
                <a:spcPts val="600"/>
              </a:spcBef>
              <a:defRPr sz="2800"/>
            </a:lvl1pPr>
          </a:lstStyle>
          <a:p>
            <a:r>
              <a:t>Let the user enter data from the console into a 10-element array. Then calculate the number of elements of the array greater than 20 and print it on the console.</a:t>
            </a:r>
          </a:p>
        </p:txBody>
      </p:sp>
      <p:pic>
        <p:nvPicPr>
          <p:cNvPr id="342" name="CS 106A | Assignment 2" descr="CS 106A | Assignment 2"/>
          <p:cNvPicPr>
            <a:picLocks noChangeAspect="1"/>
          </p:cNvPicPr>
          <p:nvPr/>
        </p:nvPicPr>
        <p:blipFill>
          <a:blip r:embed="rId2"/>
          <a:stretch>
            <a:fillRect/>
          </a:stretch>
        </p:blipFill>
        <p:spPr>
          <a:xfrm>
            <a:off x="309561" y="4000500"/>
            <a:ext cx="2016127" cy="2173289"/>
          </a:xfrm>
          <a:prstGeom prst="rect">
            <a:avLst/>
          </a:prstGeom>
          <a:ln w="12700">
            <a:miter lim="400000"/>
          </a:ln>
        </p:spPr>
      </p:pic>
      <p:sp>
        <p:nvSpPr>
          <p:cNvPr id="343"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52</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Gelecek Haft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Next week</a:t>
            </a:r>
          </a:p>
        </p:txBody>
      </p:sp>
      <p:sp>
        <p:nvSpPr>
          <p:cNvPr id="346" name="Çok boyutlu diziler konusunu inceleyeceğiz."/>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We will learn the topic of multidimensional arrays.</a:t>
            </a:r>
          </a:p>
        </p:txBody>
      </p:sp>
      <p:sp>
        <p:nvSpPr>
          <p:cNvPr id="347"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53</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Uygulama"/>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Application</a:t>
            </a:r>
          </a:p>
        </p:txBody>
      </p:sp>
      <p:sp>
        <p:nvSpPr>
          <p:cNvPr id="350" name="Dizile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lvl1pPr>
              <a:defRPr sz="3000"/>
            </a:lvl1pPr>
          </a:lstStyle>
          <a:p>
            <a:r>
              <a:t>Arrays</a:t>
            </a:r>
          </a:p>
        </p:txBody>
      </p:sp>
      <p:pic>
        <p:nvPicPr>
          <p:cNvPr id="351" name="A faster alternative to Java Reflection | by Carlos Raphael | We&amp;#39;ve moved  to freeCodeCamp.org/news | Medium" descr="A faster alternative to Java Reflection | by Carlos Raphael | We&amp;#39;ve moved  to freeCodeCamp.org/news | Medium"/>
          <p:cNvPicPr>
            <a:picLocks noChangeAspect="1"/>
          </p:cNvPicPr>
          <p:nvPr/>
        </p:nvPicPr>
        <p:blipFill>
          <a:blip r:embed="rId2"/>
          <a:stretch>
            <a:fillRect/>
          </a:stretch>
        </p:blipFill>
        <p:spPr>
          <a:xfrm>
            <a:off x="7739061" y="4143375"/>
            <a:ext cx="3843339" cy="1906589"/>
          </a:xfrm>
          <a:prstGeom prst="rect">
            <a:avLst/>
          </a:prstGeom>
          <a:ln w="12700">
            <a:miter lim="400000"/>
          </a:ln>
        </p:spPr>
      </p:pic>
      <p:sp>
        <p:nvSpPr>
          <p:cNvPr id="352"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54</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BLM 101’de Gelişim"/>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rPr dirty="0"/>
              <a:t>Development in </a:t>
            </a:r>
            <a:r>
              <a:rPr lang="tr-TR"/>
              <a:t>CMP</a:t>
            </a:r>
            <a:r>
              <a:t> </a:t>
            </a:r>
            <a:r>
              <a:rPr dirty="0"/>
              <a:t>101</a:t>
            </a:r>
          </a:p>
        </p:txBody>
      </p:sp>
      <p:sp>
        <p:nvSpPr>
          <p:cNvPr id="355"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55</a:t>
            </a:fld>
            <a:endParaRPr/>
          </a:p>
        </p:txBody>
      </p:sp>
      <p:pic>
        <p:nvPicPr>
          <p:cNvPr id="356" name="I love programming - Funny Programmer Edition Art Print by mangobanana |  Society6" descr="I love programming - Funny Programmer Edition Art Print by mangobanana |  Society6"/>
          <p:cNvPicPr>
            <a:picLocks noChangeAspect="1"/>
          </p:cNvPicPr>
          <p:nvPr/>
        </p:nvPicPr>
        <p:blipFill>
          <a:blip r:embed="rId2"/>
          <a:stretch>
            <a:fillRect/>
          </a:stretch>
        </p:blipFill>
        <p:spPr>
          <a:xfrm>
            <a:off x="2541586" y="1371600"/>
            <a:ext cx="5853114" cy="469423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Picture 6" descr="Picture 6"/>
          <p:cNvPicPr>
            <a:picLocks/>
          </p:cNvPicPr>
          <p:nvPr/>
        </p:nvPicPr>
        <p:blipFill>
          <a:blip r:embed="rId2"/>
          <a:stretch>
            <a:fillRect/>
          </a:stretch>
        </p:blipFill>
        <p:spPr>
          <a:xfrm>
            <a:off x="301625" y="1142999"/>
            <a:ext cx="11745232" cy="5053013"/>
          </a:xfrm>
          <a:prstGeom prst="rect">
            <a:avLst/>
          </a:prstGeom>
          <a:ln w="12700">
            <a:miter lim="400000"/>
          </a:ln>
        </p:spPr>
      </p:pic>
      <p:pic>
        <p:nvPicPr>
          <p:cNvPr id="359" name="Picture 2" descr="Picture 2"/>
          <p:cNvPicPr>
            <a:picLocks/>
          </p:cNvPicPr>
          <p:nvPr/>
        </p:nvPicPr>
        <p:blipFill>
          <a:blip r:embed="rId3"/>
          <a:stretch>
            <a:fillRect/>
          </a:stretch>
        </p:blipFill>
        <p:spPr>
          <a:xfrm>
            <a:off x="3090068" y="1991609"/>
            <a:ext cx="6254751" cy="4159952"/>
          </a:xfrm>
          <a:prstGeom prst="rect">
            <a:avLst/>
          </a:prstGeom>
          <a:ln w="12700">
            <a:miter lim="400000"/>
          </a:ln>
        </p:spPr>
      </p:pic>
      <p:sp>
        <p:nvSpPr>
          <p:cNvPr id="360" name="Mutlu Yılla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lvl1pPr>
              <a:defRPr>
                <a:effectLst>
                  <a:outerShdw blurRad="12700" dist="25400" dir="2700000" rotWithShape="0">
                    <a:srgbClr val="DDDDDD"/>
                  </a:outerShdw>
                </a:effectLst>
              </a:defRPr>
            </a:lvl1pPr>
          </a:lstStyle>
          <a:p>
            <a:r>
              <a:t>Happy birthday</a:t>
            </a:r>
          </a:p>
        </p:txBody>
      </p:sp>
      <p:sp>
        <p:nvSpPr>
          <p:cNvPr id="361" name="Yeni yılın; sevgi, sağlık, mutluluk, başarı getirmesini dilerim."/>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Love, health, happiness and success be with you in the new year.</a:t>
            </a:r>
          </a:p>
        </p:txBody>
      </p:sp>
      <p:sp>
        <p:nvSpPr>
          <p:cNvPr id="362"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56</a:t>
            </a:fld>
            <a:endParaRPr/>
          </a:p>
        </p:txBody>
      </p:sp>
      <p:pic>
        <p:nvPicPr>
          <p:cNvPr id="363" name="Index of /gifs/duke" descr="Index of /gifs/duke"/>
          <p:cNvPicPr>
            <a:picLocks noChangeAspect="1"/>
          </p:cNvPicPr>
          <p:nvPr/>
        </p:nvPicPr>
        <p:blipFill>
          <a:blip r:embed="rId4"/>
          <a:stretch>
            <a:fillRect/>
          </a:stretch>
        </p:blipFill>
        <p:spPr>
          <a:xfrm>
            <a:off x="309561" y="3857625"/>
            <a:ext cx="2438402" cy="1751014"/>
          </a:xfrm>
          <a:prstGeom prst="rect">
            <a:avLst/>
          </a:prstGeom>
          <a:ln w="12700">
            <a:miter lim="400000"/>
          </a:ln>
        </p:spPr>
      </p:pic>
      <p:pic>
        <p:nvPicPr>
          <p:cNvPr id="364" name="5 Step Recipe: Everything You Need to Know for Staying Up-to-Date in Java -  OverOps" descr="5 Step Recipe: Everything You Need to Know for Staying Up-to-Date in Java -  OverOps"/>
          <p:cNvPicPr>
            <a:picLocks noChangeAspect="1"/>
          </p:cNvPicPr>
          <p:nvPr/>
        </p:nvPicPr>
        <p:blipFill>
          <a:blip r:embed="rId5"/>
          <a:srcRect r="22413"/>
          <a:stretch>
            <a:fillRect/>
          </a:stretch>
        </p:blipFill>
        <p:spPr>
          <a:xfrm>
            <a:off x="9453561" y="1857375"/>
            <a:ext cx="2143127" cy="1428750"/>
          </a:xfrm>
          <a:prstGeom prst="rect">
            <a:avLst/>
          </a:prstGeom>
          <a:ln w="12700">
            <a:miter lim="400000"/>
          </a:ln>
        </p:spPr>
      </p:pic>
      <p:pic>
        <p:nvPicPr>
          <p:cNvPr id="365" name="java-duke-guitar1 - Uneweb Instituto" descr="java-duke-guitar1 - Uneweb Instituto"/>
          <p:cNvPicPr>
            <a:picLocks noChangeAspect="1"/>
          </p:cNvPicPr>
          <p:nvPr/>
        </p:nvPicPr>
        <p:blipFill>
          <a:blip r:embed="rId6"/>
          <a:stretch>
            <a:fillRect/>
          </a:stretch>
        </p:blipFill>
        <p:spPr>
          <a:xfrm>
            <a:off x="9453561" y="4214812"/>
            <a:ext cx="2322514" cy="1981202"/>
          </a:xfrm>
          <a:prstGeom prst="rect">
            <a:avLst/>
          </a:prstGeom>
          <a:ln w="12700">
            <a:miter lim="400000"/>
          </a:ln>
        </p:spPr>
      </p:pic>
      <p:sp>
        <p:nvSpPr>
          <p:cNvPr id="366" name="Rectangle 1"/>
          <p:cNvSpPr txBox="1"/>
          <p:nvPr/>
        </p:nvSpPr>
        <p:spPr>
          <a:xfrm>
            <a:off x="4794399" y="4740014"/>
            <a:ext cx="3065077" cy="1547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11500">
                <a:ln w="22225" cap="flat">
                  <a:solidFill>
                    <a:schemeClr val="accent2"/>
                  </a:solidFill>
                  <a:prstDash val="solid"/>
                  <a:round/>
                </a:ln>
                <a:solidFill>
                  <a:srgbClr val="FFEC99"/>
                </a:solidFill>
                <a:latin typeface="Calibri"/>
                <a:ea typeface="Calibri"/>
                <a:cs typeface="Calibri"/>
                <a:sym typeface="Calibri"/>
              </a:defRPr>
            </a:lvl1pPr>
          </a:lstStyle>
          <a:p>
            <a:r>
              <a:t>2023</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Özet"/>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Summary</a:t>
            </a:r>
          </a:p>
        </p:txBody>
      </p:sp>
      <p:sp>
        <p:nvSpPr>
          <p:cNvPr id="369" name="Diziler konusunu öğrendik.…"/>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pPr>
              <a:lnSpc>
                <a:spcPct val="90000"/>
              </a:lnSpc>
              <a:defRPr sz="3000"/>
            </a:pPr>
            <a:r>
              <a:t>We learned about the arrays.</a:t>
            </a:r>
          </a:p>
          <a:p>
            <a:pPr>
              <a:lnSpc>
                <a:spcPct val="90000"/>
              </a:lnSpc>
              <a:defRPr sz="3000"/>
            </a:pPr>
            <a:r>
              <a:t>Next week we will learn about multidimensional arrays.</a:t>
            </a:r>
          </a:p>
          <a:p>
            <a:pPr>
              <a:lnSpc>
                <a:spcPct val="90000"/>
              </a:lnSpc>
              <a:defRPr sz="3000"/>
            </a:pPr>
            <a:r>
              <a:t>The questions at the end of the chapter are good. Work on these. Examine the topics that you do not understand in open sources.</a:t>
            </a:r>
          </a:p>
        </p:txBody>
      </p:sp>
      <p:sp>
        <p:nvSpPr>
          <p:cNvPr id="370" name="Slide Number"/>
          <p:cNvSpPr txBox="1">
            <a:spLocks noGrp="1"/>
          </p:cNvSpPr>
          <p:nvPr>
            <p:ph type="sldNum" sz="quarter" idx="4294967295"/>
          </p:nvPr>
        </p:nvSpPr>
        <p:spPr>
          <a:xfrm>
            <a:off x="11598413" y="6533495"/>
            <a:ext cx="258622"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57</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Metotlar"/>
          <p:cNvSpPr txBox="1">
            <a:spLocks noGrp="1"/>
          </p:cNvSpPr>
          <p:nvPr>
            <p:ph type="title" idx="4294967295"/>
          </p:nvPr>
        </p:nvSpPr>
        <p:spPr>
          <a:xfrm>
            <a:off x="2446336" y="436561"/>
            <a:ext cx="9237664" cy="2128840"/>
          </a:xfrm>
          <a:prstGeom prst="rect">
            <a:avLst/>
          </a:prstGeom>
        </p:spPr>
        <p:txBody>
          <a:bodyPr lIns="45718" tIns="45718" rIns="45718" bIns="45718">
            <a:normAutofit/>
          </a:bodyPr>
          <a:lstStyle/>
          <a:p>
            <a:r>
              <a:t>Arrays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zile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Arrays</a:t>
            </a:r>
          </a:p>
        </p:txBody>
      </p:sp>
      <p:sp>
        <p:nvSpPr>
          <p:cNvPr id="153" name="Diziler koleksiyonlardır. Topluluklar için bizim veri yapılarımızdı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Arrays are collections. They are our data structures for lists. </a:t>
            </a:r>
          </a:p>
          <a:p>
            <a:r>
              <a:t>A single array variable can reference a large collection of data. </a:t>
            </a:r>
          </a:p>
        </p:txBody>
      </p:sp>
      <p:sp>
        <p:nvSpPr>
          <p:cNvPr id="154" name="Slide Number"/>
          <p:cNvSpPr txBox="1">
            <a:spLocks noGrp="1"/>
          </p:cNvSpPr>
          <p:nvPr>
            <p:ph type="sldNum" sz="quarter" idx="4294967295"/>
          </p:nvPr>
        </p:nvSpPr>
        <p:spPr>
          <a:xfrm>
            <a:off x="11675654" y="6533495"/>
            <a:ext cx="181381"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7</a:t>
            </a:fld>
            <a:endParaRPr/>
          </a:p>
        </p:txBody>
      </p:sp>
      <p:pic>
        <p:nvPicPr>
          <p:cNvPr id="155" name="Uso de Java(JVM) en Guatemala (2019) | El abismo de tux" descr="Uso de Java(JVM) en Guatemala (2019) | El abismo de tux"/>
          <p:cNvPicPr>
            <a:picLocks noChangeAspect="1"/>
          </p:cNvPicPr>
          <p:nvPr/>
        </p:nvPicPr>
        <p:blipFill>
          <a:blip r:embed="rId2"/>
          <a:stretch>
            <a:fillRect/>
          </a:stretch>
        </p:blipFill>
        <p:spPr>
          <a:xfrm>
            <a:off x="2974479" y="2507154"/>
            <a:ext cx="5955705" cy="361769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Dizile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Arrays</a:t>
            </a:r>
          </a:p>
        </p:txBody>
      </p:sp>
      <p:sp>
        <p:nvSpPr>
          <p:cNvPr id="158" name="Diziler koleksiyonlardır. Topluluklar için bizim veri yapılarımızdı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Often you will have to store a large number of values during the execution of a program. Suppose, for instance, that you need to read 100 numbers, compute their average, and find out how many numbers are above the average. </a:t>
            </a:r>
          </a:p>
          <a:p>
            <a:r>
              <a:t>Your program first reads the numbers and computes their average, then compares each number with the average to determine whether it is above the average. In order to accomplish this task, the numbers must all be stored in variables. </a:t>
            </a:r>
          </a:p>
        </p:txBody>
      </p:sp>
      <p:sp>
        <p:nvSpPr>
          <p:cNvPr id="159" name="Slide Number"/>
          <p:cNvSpPr txBox="1">
            <a:spLocks noGrp="1"/>
          </p:cNvSpPr>
          <p:nvPr>
            <p:ph type="sldNum" sz="quarter" idx="4294967295"/>
          </p:nvPr>
        </p:nvSpPr>
        <p:spPr>
          <a:xfrm>
            <a:off x="11675654" y="6533495"/>
            <a:ext cx="181381"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Diziler"/>
          <p:cNvSpPr txBox="1">
            <a:spLocks noGrp="1"/>
          </p:cNvSpPr>
          <p:nvPr>
            <p:ph type="title" idx="4294967295"/>
          </p:nvPr>
        </p:nvSpPr>
        <p:spPr>
          <a:xfrm>
            <a:off x="1422400" y="53975"/>
            <a:ext cx="10502900" cy="1030288"/>
          </a:xfrm>
          <a:prstGeom prst="rect">
            <a:avLst/>
          </a:prstGeom>
        </p:spPr>
        <p:txBody>
          <a:bodyPr lIns="45718" tIns="45718" rIns="45718" bIns="45718">
            <a:normAutofit/>
          </a:bodyPr>
          <a:lstStyle/>
          <a:p>
            <a:r>
              <a:t>Arrays</a:t>
            </a:r>
          </a:p>
        </p:txBody>
      </p:sp>
      <p:sp>
        <p:nvSpPr>
          <p:cNvPr id="162" name="Diziler koleksiyonlardır. Topluluklar için bizim veri yapılarımızdır."/>
          <p:cNvSpPr txBox="1">
            <a:spLocks noGrp="1"/>
          </p:cNvSpPr>
          <p:nvPr>
            <p:ph type="body" idx="4294967295"/>
          </p:nvPr>
        </p:nvSpPr>
        <p:spPr>
          <a:xfrm>
            <a:off x="301624" y="1268412"/>
            <a:ext cx="11580815" cy="4824413"/>
          </a:xfrm>
          <a:prstGeom prst="rect">
            <a:avLst/>
          </a:prstGeom>
        </p:spPr>
        <p:txBody>
          <a:bodyPr lIns="45718" tIns="45718" rIns="45718" bIns="45718">
            <a:normAutofit/>
          </a:bodyPr>
          <a:lstStyle/>
          <a:p>
            <a:r>
              <a:t>You have to declare 100 variables and repeatedly write almost identical code 100 times. Writing a program this way would be impractical. So, how do you solve this problem? </a:t>
            </a:r>
          </a:p>
          <a:p>
            <a:r>
              <a:t>An efficient, organized approach is needed. Java and most other high-level languages provide a data structure, the array, which stores a fixed-size sequential collection of elements of the same type. In the present case, you can store all 100 numbers into an array and access them through a single array variable. </a:t>
            </a:r>
          </a:p>
        </p:txBody>
      </p:sp>
      <p:sp>
        <p:nvSpPr>
          <p:cNvPr id="163" name="Slide Number"/>
          <p:cNvSpPr txBox="1">
            <a:spLocks noGrp="1"/>
          </p:cNvSpPr>
          <p:nvPr>
            <p:ph type="sldNum" sz="quarter" idx="4294967295"/>
          </p:nvPr>
        </p:nvSpPr>
        <p:spPr>
          <a:xfrm>
            <a:off x="11675654" y="6533495"/>
            <a:ext cx="181381" cy="2483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UofC_template">
  <a:themeElements>
    <a:clrScheme name="UofC_template">
      <a:dk1>
        <a:srgbClr val="000000"/>
      </a:dk1>
      <a:lt1>
        <a:srgbClr val="FFFFFF"/>
      </a:lt1>
      <a:dk2>
        <a:srgbClr val="A7A7A7"/>
      </a:dk2>
      <a:lt2>
        <a:srgbClr val="535353"/>
      </a:lt2>
      <a:accent1>
        <a:srgbClr val="00E4A8"/>
      </a:accent1>
      <a:accent2>
        <a:srgbClr val="FFCF01"/>
      </a:accent2>
      <a:accent3>
        <a:srgbClr val="9BBB59"/>
      </a:accent3>
      <a:accent4>
        <a:srgbClr val="8064A2"/>
      </a:accent4>
      <a:accent5>
        <a:srgbClr val="4BACC6"/>
      </a:accent5>
      <a:accent6>
        <a:srgbClr val="F79646"/>
      </a:accent6>
      <a:hlink>
        <a:srgbClr val="0000FF"/>
      </a:hlink>
      <a:folHlink>
        <a:srgbClr val="FF00FF"/>
      </a:folHlink>
    </a:clrScheme>
    <a:fontScheme name="UofC_template">
      <a:majorFont>
        <a:latin typeface="Helvetica"/>
        <a:ea typeface="Helvetica"/>
        <a:cs typeface="Helvetica"/>
      </a:majorFont>
      <a:minorFont>
        <a:latin typeface="Arial"/>
        <a:ea typeface="Arial"/>
        <a:cs typeface="Arial"/>
      </a:minorFont>
    </a:fontScheme>
    <a:fmtScheme name="UofC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17960" dir="2700000" rotWithShape="0">
              <a:srgbClr val="000000"/>
            </a:outerShdw>
          </a:effectLst>
        </a:effectStyle>
        <a:effectStyle>
          <a:effectLst>
            <a:outerShdw blurRad="63500" dist="17960" dir="2700000" rotWithShape="0">
              <a:srgbClr val="000000"/>
            </a:outerShdw>
          </a:effectLst>
        </a:effectStyle>
        <a:effectStyle>
          <a:effectLst>
            <a:outerShdw blurRad="63500" dist="17960" dir="2700000" rotWithShape="0">
              <a:srgbClr val="000000"/>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63500" dist="17960" dir="2700000" rotWithShape="0">
            <a:srgbClr val="000000"/>
          </a:outerShdw>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63500" dist="17960" dir="2700000" rotWithShape="0">
            <a:srgbClr val="000000"/>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ofC_template">
  <a:themeElements>
    <a:clrScheme name="UofC_template">
      <a:dk1>
        <a:srgbClr val="000000"/>
      </a:dk1>
      <a:lt1>
        <a:srgbClr val="FFFFFF"/>
      </a:lt1>
      <a:dk2>
        <a:srgbClr val="A7A7A7"/>
      </a:dk2>
      <a:lt2>
        <a:srgbClr val="535353"/>
      </a:lt2>
      <a:accent1>
        <a:srgbClr val="00E4A8"/>
      </a:accent1>
      <a:accent2>
        <a:srgbClr val="FFCF01"/>
      </a:accent2>
      <a:accent3>
        <a:srgbClr val="9BBB59"/>
      </a:accent3>
      <a:accent4>
        <a:srgbClr val="8064A2"/>
      </a:accent4>
      <a:accent5>
        <a:srgbClr val="4BACC6"/>
      </a:accent5>
      <a:accent6>
        <a:srgbClr val="F79646"/>
      </a:accent6>
      <a:hlink>
        <a:srgbClr val="0000FF"/>
      </a:hlink>
      <a:folHlink>
        <a:srgbClr val="FF00FF"/>
      </a:folHlink>
    </a:clrScheme>
    <a:fontScheme name="UofC_template">
      <a:majorFont>
        <a:latin typeface="Helvetica"/>
        <a:ea typeface="Helvetica"/>
        <a:cs typeface="Helvetica"/>
      </a:majorFont>
      <a:minorFont>
        <a:latin typeface="Arial"/>
        <a:ea typeface="Arial"/>
        <a:cs typeface="Arial"/>
      </a:minorFont>
    </a:fontScheme>
    <a:fmtScheme name="UofC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17960" dir="2700000" rotWithShape="0">
              <a:srgbClr val="000000"/>
            </a:outerShdw>
          </a:effectLst>
        </a:effectStyle>
        <a:effectStyle>
          <a:effectLst>
            <a:outerShdw blurRad="63500" dist="17960" dir="2700000" rotWithShape="0">
              <a:srgbClr val="000000"/>
            </a:outerShdw>
          </a:effectLst>
        </a:effectStyle>
        <a:effectStyle>
          <a:effectLst>
            <a:outerShdw blurRad="63500" dist="17960" dir="2700000" rotWithShape="0">
              <a:srgbClr val="000000"/>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63500" dist="17960" dir="2700000" rotWithShape="0">
            <a:srgbClr val="000000"/>
          </a:outerShdw>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63500" dist="17960" dir="2700000" rotWithShape="0">
            <a:srgbClr val="000000"/>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2410</Words>
  <Application>Microsoft Macintosh PowerPoint</Application>
  <PresentationFormat>Widescreen</PresentationFormat>
  <Paragraphs>343</Paragraphs>
  <Slides>57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Consolas</vt:lpstr>
      <vt:lpstr>Helvetica</vt:lpstr>
      <vt:lpstr>Times New Roman</vt:lpstr>
      <vt:lpstr>Times Roman</vt:lpstr>
      <vt:lpstr>Wingdings</vt:lpstr>
      <vt:lpstr>UofC_template</vt:lpstr>
      <vt:lpstr>Introduction to Computer Programming  CMP 101 Arrays</vt:lpstr>
      <vt:lpstr>Course content</vt:lpstr>
      <vt:lpstr>Let's Remember Our Lesson Last Week</vt:lpstr>
      <vt:lpstr>This week</vt:lpstr>
      <vt:lpstr>Objectives of This Lesson</vt:lpstr>
      <vt:lpstr>Arrays</vt:lpstr>
      <vt:lpstr>Arrays</vt:lpstr>
      <vt:lpstr>Arrays</vt:lpstr>
      <vt:lpstr>Arrays</vt:lpstr>
      <vt:lpstr>Arrays</vt:lpstr>
      <vt:lpstr>Arrays</vt:lpstr>
      <vt:lpstr>Declaring Variables as Arrays</vt:lpstr>
      <vt:lpstr>Arrays</vt:lpstr>
      <vt:lpstr>Arrays</vt:lpstr>
      <vt:lpstr>Array Declaration</vt:lpstr>
      <vt:lpstr>Creating an Array</vt:lpstr>
      <vt:lpstr>Array Length</vt:lpstr>
      <vt:lpstr>Default Values</vt:lpstr>
      <vt:lpstr>Indexed Variables</vt:lpstr>
      <vt:lpstr>Indexed Variables</vt:lpstr>
      <vt:lpstr>Initializing Arrays</vt:lpstr>
      <vt:lpstr>Initializing Arrays</vt:lpstr>
      <vt:lpstr>Program with Arrays</vt:lpstr>
      <vt:lpstr>Program with Arrays</vt:lpstr>
      <vt:lpstr>Program with Arrays</vt:lpstr>
      <vt:lpstr>Program with Arrays</vt:lpstr>
      <vt:lpstr>Program with Arrays</vt:lpstr>
      <vt:lpstr>Program with Arrays</vt:lpstr>
      <vt:lpstr>Program with Arrays</vt:lpstr>
      <vt:lpstr>Program with Arrays</vt:lpstr>
      <vt:lpstr>Program with Arrays</vt:lpstr>
      <vt:lpstr>Program with Arrays</vt:lpstr>
      <vt:lpstr>Program with Arrays</vt:lpstr>
      <vt:lpstr>Program with Arrays</vt:lpstr>
      <vt:lpstr>Program with Arrays</vt:lpstr>
      <vt:lpstr>Program with Arrays</vt:lpstr>
      <vt:lpstr>Program with Arrays</vt:lpstr>
      <vt:lpstr>Program with Arrays</vt:lpstr>
      <vt:lpstr>Operations with Arrays</vt:lpstr>
      <vt:lpstr>Initializing arrays with input values</vt:lpstr>
      <vt:lpstr>Initializing arrays with random values</vt:lpstr>
      <vt:lpstr>Printing arrays</vt:lpstr>
      <vt:lpstr>Adding all elements</vt:lpstr>
      <vt:lpstr>Finding the largest element</vt:lpstr>
      <vt:lpstr>Random shuffle</vt:lpstr>
      <vt:lpstr>Changing elements</vt:lpstr>
      <vt:lpstr>Foreach loop</vt:lpstr>
      <vt:lpstr>A Simple Program</vt:lpstr>
      <vt:lpstr>Let's Write a Simple Program - 1</vt:lpstr>
      <vt:lpstr>Let's Write a Simple Program - 1</vt:lpstr>
      <vt:lpstr>Let's Write a Simple Program - 1</vt:lpstr>
      <vt:lpstr>Homework - 1</vt:lpstr>
      <vt:lpstr>Next week</vt:lpstr>
      <vt:lpstr>Application</vt:lpstr>
      <vt:lpstr>Development in CMP 101</vt:lpstr>
      <vt:lpstr>Happy birthday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Programming  CMP 101 Arrays</dc:title>
  <cp:lastModifiedBy>Microsoft Office User</cp:lastModifiedBy>
  <cp:revision>1</cp:revision>
  <dcterms:modified xsi:type="dcterms:W3CDTF">2022-12-25T05:13:12Z</dcterms:modified>
</cp:coreProperties>
</file>